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5" r:id="rId3"/>
    <p:sldId id="256" r:id="rId4"/>
    <p:sldId id="295" r:id="rId5"/>
    <p:sldId id="296" r:id="rId6"/>
    <p:sldId id="297" r:id="rId7"/>
    <p:sldId id="298" r:id="rId8"/>
    <p:sldId id="300"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Lst>
  <p:sldSz cx="9144000" cy="6858000" type="screen4x3"/>
  <p:notesSz cx="6858000" cy="9144000"/>
  <p:defaultTex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直角三角形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grpSp>
        <p:nvGrpSpPr>
          <p:cNvPr id="5" name="组合 1"/>
          <p:cNvGrpSpPr/>
          <p:nvPr/>
        </p:nvGrpSpPr>
        <p:grpSpPr bwMode="auto">
          <a:xfrm>
            <a:off x="-3175" y="4953000"/>
            <a:ext cx="9147175" cy="1911350"/>
            <a:chOff x="-3765" y="4832896"/>
            <a:chExt cx="9147765" cy="2032192"/>
          </a:xfrm>
        </p:grpSpPr>
        <p:sp>
          <p:nvSpPr>
            <p:cNvPr id="6" name="任意多边形 6"/>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ea typeface="+mn-ea"/>
              </a:endParaRPr>
            </a:p>
          </p:txBody>
        </p:sp>
        <p:sp>
          <p:nvSpPr>
            <p:cNvPr id="7" name="任意多边形 7"/>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ea typeface="+mn-ea"/>
              </a:endParaRPr>
            </a:p>
          </p:txBody>
        </p:sp>
        <p:sp>
          <p:nvSpPr>
            <p:cNvPr id="8" name="任意多边形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10"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1" name="日期占位符 29"/>
          <p:cNvSpPr>
            <a:spLocks noGrp="1"/>
          </p:cNvSpPr>
          <p:nvPr>
            <p:ph type="dt" sz="half" idx="10"/>
          </p:nvPr>
        </p:nvSpPr>
        <p:spPr/>
        <p:txBody>
          <a:bodyPr/>
          <a:lstStyle>
            <a:lvl1pPr>
              <a:defRPr smtClean="0">
                <a:solidFill>
                  <a:srgbClr val="FFFFFF"/>
                </a:solidFill>
              </a:defRPr>
            </a:lvl1pPr>
          </a:lstStyle>
          <a:p>
            <a:pPr>
              <a:defRPr/>
            </a:pPr>
            <a:fld id="{00F90DF1-8F2F-46C2-A052-DFFF38360C5D}" type="datetimeFigureOut">
              <a:rPr lang="zh-CN" altLang="en-US"/>
            </a:fld>
            <a:endParaRPr lang="zh-CN" altLang="en-US"/>
          </a:p>
        </p:txBody>
      </p:sp>
      <p:sp>
        <p:nvSpPr>
          <p:cNvPr id="12" name="页脚占位符 18"/>
          <p:cNvSpPr>
            <a:spLocks noGrp="1"/>
          </p:cNvSpPr>
          <p:nvPr>
            <p:ph type="ftr" sz="quarter" idx="11"/>
          </p:nvPr>
        </p:nvSpPr>
        <p:spPr/>
        <p:txBody>
          <a:bodyPr/>
          <a:lstStyle>
            <a:lvl1pPr>
              <a:defRPr>
                <a:solidFill>
                  <a:schemeClr val="accent1">
                    <a:tint val="20000"/>
                  </a:schemeClr>
                </a:solidFill>
              </a:defRPr>
            </a:lvl1pPr>
          </a:lstStyle>
          <a:p>
            <a:pPr>
              <a:defRPr/>
            </a:pPr>
            <a:endParaRPr lang="zh-CN" altLang="en-US"/>
          </a:p>
        </p:txBody>
      </p:sp>
      <p:sp>
        <p:nvSpPr>
          <p:cNvPr id="13" name="灯片编号占位符 26"/>
          <p:cNvSpPr>
            <a:spLocks noGrp="1"/>
          </p:cNvSpPr>
          <p:nvPr>
            <p:ph type="sldNum" sz="quarter" idx="12"/>
          </p:nvPr>
        </p:nvSpPr>
        <p:spPr/>
        <p:txBody>
          <a:bodyPr/>
          <a:lstStyle>
            <a:lvl1pPr>
              <a:defRPr smtClean="0">
                <a:solidFill>
                  <a:srgbClr val="FFFFFF"/>
                </a:solidFill>
              </a:defRPr>
            </a:lvl1pPr>
          </a:lstStyle>
          <a:p>
            <a:pPr>
              <a:defRPr/>
            </a:pPr>
            <a:fld id="{FF68A7AD-26AA-401E-A5C9-7CE1EE35AFE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8FDEFEEE-0096-490B-9A20-D80F755044CB}" type="datetimeFigureOut">
              <a:rPr lang="zh-CN" altLang="en-US"/>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A1C67CF6-E502-4803-9F01-09A2F6E44CCA}"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DCF8DC04-EBA8-48C0-8556-2E22E423CEFE}" type="datetimeFigureOut">
              <a:rPr lang="zh-CN" altLang="en-US"/>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7692958E-B426-493B-A965-387BCA279CEA}"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标题 6"/>
          <p:cNvSpPr>
            <a:spLocks noGrp="1"/>
          </p:cNvSpPr>
          <p:nvPr>
            <p:ph type="title"/>
          </p:nvPr>
        </p:nvSpPr>
        <p:spPr/>
        <p:txBody>
          <a:bodyPr rtlCol="0"/>
          <a:lstStyle/>
          <a:p>
            <a:r>
              <a:rPr lang="zh-CN" altLang="en-US" smtClean="0"/>
              <a:t>单击此处编辑母版标题样式</a:t>
            </a:r>
            <a:endParaRPr lang="en-US"/>
          </a:p>
        </p:txBody>
      </p:sp>
      <p:sp>
        <p:nvSpPr>
          <p:cNvPr id="4" name="日期占位符 9"/>
          <p:cNvSpPr>
            <a:spLocks noGrp="1"/>
          </p:cNvSpPr>
          <p:nvPr>
            <p:ph type="dt" sz="half" idx="10"/>
          </p:nvPr>
        </p:nvSpPr>
        <p:spPr/>
        <p:txBody>
          <a:bodyPr/>
          <a:lstStyle>
            <a:lvl1pPr>
              <a:defRPr/>
            </a:lvl1pPr>
          </a:lstStyle>
          <a:p>
            <a:pPr>
              <a:defRPr/>
            </a:pPr>
            <a:fld id="{C2A4F4B7-0ECD-457C-ABBC-C687CD1442D1}" type="datetimeFigureOut">
              <a:rPr lang="zh-CN" altLang="en-US"/>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D6C5AA7D-6F1A-4561-938A-FBDB0B687E8C}"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4"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fontAlgn="auto">
              <a:spcBef>
                <a:spcPts val="0"/>
              </a:spcBef>
              <a:spcAft>
                <a:spcPts val="0"/>
              </a:spcAft>
              <a:defRPr/>
            </a:pPr>
            <a:endParaRPr lang="en-US" sz="1800"/>
          </a:p>
        </p:txBody>
      </p:sp>
      <p:sp>
        <p:nvSpPr>
          <p:cNvPr id="5"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fontAlgn="auto">
              <a:spcBef>
                <a:spcPts val="0"/>
              </a:spcBef>
              <a:spcAft>
                <a:spcPts val="0"/>
              </a:spcAft>
              <a:defRPr/>
            </a:pPr>
            <a:endParaRPr lang="en-US" sz="1800"/>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6" name="日期占位符 3"/>
          <p:cNvSpPr>
            <a:spLocks noGrp="1"/>
          </p:cNvSpPr>
          <p:nvPr>
            <p:ph type="dt" sz="half" idx="10"/>
          </p:nvPr>
        </p:nvSpPr>
        <p:spPr/>
        <p:txBody>
          <a:bodyPr/>
          <a:lstStyle>
            <a:lvl1pPr>
              <a:defRPr/>
            </a:lvl1pPr>
          </a:lstStyle>
          <a:p>
            <a:pPr>
              <a:defRPr/>
            </a:pPr>
            <a:fld id="{5BA86F69-76B6-4F42-A67D-B3D55AB8B735}"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2763ECB4-73DD-4B02-BBDF-2902620E5064}"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8" name="标题 7"/>
          <p:cNvSpPr>
            <a:spLocks noGrp="1"/>
          </p:cNvSpPr>
          <p:nvPr>
            <p:ph type="title"/>
          </p:nvPr>
        </p:nvSpPr>
        <p:spPr/>
        <p:txBody>
          <a:bodyPr rtlCol="0"/>
          <a:lstStyle/>
          <a:p>
            <a:r>
              <a:rPr lang="zh-CN" altLang="en-US" smtClean="0"/>
              <a:t>单击此处编辑母版标题样式</a:t>
            </a:r>
            <a:endParaRPr lang="en-US"/>
          </a:p>
        </p:txBody>
      </p:sp>
      <p:sp>
        <p:nvSpPr>
          <p:cNvPr id="5" name="日期占位符 4"/>
          <p:cNvSpPr>
            <a:spLocks noGrp="1"/>
          </p:cNvSpPr>
          <p:nvPr>
            <p:ph type="dt" sz="half" idx="10"/>
          </p:nvPr>
        </p:nvSpPr>
        <p:spPr/>
        <p:txBody>
          <a:bodyPr/>
          <a:lstStyle>
            <a:lvl1pPr>
              <a:defRPr/>
            </a:lvl1pPr>
          </a:lstStyle>
          <a:p>
            <a:pPr>
              <a:defRPr/>
            </a:pPr>
            <a:fld id="{15A8F663-F87A-4E76-A371-3CFCC1547938}"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BC0C9B79-1D91-42EF-B941-7940F5455E59}"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lstStyle>
          <a:p>
            <a:pPr>
              <a:defRPr/>
            </a:pPr>
            <a:fld id="{DDF88861-9B4A-4D66-A564-B7AE4E117B24}" type="datetimeFigureOut">
              <a:rPr lang="zh-CN" altLang="en-US"/>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67CEA363-E427-4C1C-BF24-C8722A117B71}"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a:lvl1pPr>
          </a:lstStyle>
          <a:p>
            <a:pPr>
              <a:defRPr/>
            </a:pPr>
            <a:fld id="{3E0E2E32-C0B2-48EA-A719-767F9367D244}"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343C506F-6B9D-4B67-89E3-4343071C1ADF}"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fld id="{A3C70EDE-613B-4686-A341-C1DE17B3C67A}" type="datetimeFigureOut">
              <a:rPr lang="zh-CN" altLang="en-US"/>
            </a:fld>
            <a:endParaRPr lang="zh-CN" altLang="en-US"/>
          </a:p>
        </p:txBody>
      </p:sp>
      <p:sp>
        <p:nvSpPr>
          <p:cNvPr id="3" name="页脚占位符 21"/>
          <p:cNvSpPr>
            <a:spLocks noGrp="1"/>
          </p:cNvSpPr>
          <p:nvPr>
            <p:ph type="ftr" sz="quarter" idx="11"/>
          </p:nvPr>
        </p:nvSpPr>
        <p:spPr/>
        <p:txBody>
          <a:bodyPr/>
          <a:lstStyle>
            <a:lvl1pPr>
              <a:defRPr/>
            </a:lvl1pPr>
          </a:lstStyle>
          <a:p>
            <a:pPr>
              <a:defRPr/>
            </a:pPr>
            <a:endParaRPr lang="zh-CN" altLang="en-US"/>
          </a:p>
        </p:txBody>
      </p:sp>
      <p:sp>
        <p:nvSpPr>
          <p:cNvPr id="4" name="灯片编号占位符 17"/>
          <p:cNvSpPr>
            <a:spLocks noGrp="1"/>
          </p:cNvSpPr>
          <p:nvPr>
            <p:ph type="sldNum" sz="quarter" idx="12"/>
          </p:nvPr>
        </p:nvSpPr>
        <p:spPr/>
        <p:txBody>
          <a:bodyPr/>
          <a:lstStyle>
            <a:lvl1pPr>
              <a:defRPr/>
            </a:lvl1pPr>
          </a:lstStyle>
          <a:p>
            <a:pPr>
              <a:defRPr/>
            </a:pPr>
            <a:fld id="{E4F03D75-3981-4939-AAD9-B13447DEAF57}"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4B5226FA-912C-4419-AA43-B75026595549}"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F4FDF889-7F40-4FFF-97F3-7949B143F118}"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2">
        <a:schemeClr val="bg1"/>
      </p:bgRef>
    </p:bg>
    <p:spTree>
      <p:nvGrpSpPr>
        <p:cNvPr id="1" name=""/>
        <p:cNvGrpSpPr/>
        <p:nvPr/>
      </p:nvGrpSpPr>
      <p:grpSpPr>
        <a:xfrm>
          <a:off x="0" y="0"/>
          <a:ext cx="0" cy="0"/>
          <a:chOff x="0" y="0"/>
          <a:chExt cx="0" cy="0"/>
        </a:xfrm>
      </p:grpSpPr>
      <p:sp>
        <p:nvSpPr>
          <p:cNvPr id="5" name="任意多边形 7"/>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ea typeface="+mn-ea"/>
            </a:endParaRPr>
          </a:p>
        </p:txBody>
      </p:sp>
      <p:sp>
        <p:nvSpPr>
          <p:cNvPr id="6" name="任意多边形 8"/>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ea typeface="+mn-ea"/>
            </a:endParaRPr>
          </a:p>
        </p:txBody>
      </p:sp>
      <p:sp>
        <p:nvSpPr>
          <p:cNvPr id="7" name="直角三角形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8"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fontAlgn="auto">
              <a:spcBef>
                <a:spcPts val="0"/>
              </a:spcBef>
              <a:spcAft>
                <a:spcPts val="0"/>
              </a:spcAft>
              <a:defRPr/>
            </a:pPr>
            <a:endParaRPr lang="en-US" sz="1800"/>
          </a:p>
        </p:txBody>
      </p:sp>
      <p:sp>
        <p:nvSpPr>
          <p:cNvPr id="10"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fontAlgn="auto">
              <a:spcBef>
                <a:spcPts val="0"/>
              </a:spcBef>
              <a:spcAft>
                <a:spcPts val="0"/>
              </a:spcAft>
              <a:defRPr/>
            </a:pPr>
            <a:endParaRPr lang="en-US" sz="1800"/>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smtClean="0"/>
              <a:t>单击此处编辑母版标题样式</a:t>
            </a:r>
            <a:endParaRPr lang="en-US"/>
          </a:p>
        </p:txBody>
      </p:sp>
      <p:sp>
        <p:nvSpPr>
          <p:cNvPr id="11" name="日期占位符 4"/>
          <p:cNvSpPr>
            <a:spLocks noGrp="1"/>
          </p:cNvSpPr>
          <p:nvPr>
            <p:ph type="dt" sz="half" idx="10"/>
          </p:nvPr>
        </p:nvSpPr>
        <p:spPr/>
        <p:txBody>
          <a:bodyPr/>
          <a:lstStyle>
            <a:lvl1pPr>
              <a:defRPr smtClean="0">
                <a:solidFill>
                  <a:schemeClr val="tx1"/>
                </a:solidFill>
              </a:defRPr>
            </a:lvl1pPr>
          </a:lstStyle>
          <a:p>
            <a:pPr>
              <a:defRPr/>
            </a:pPr>
            <a:fld id="{EA7C48F2-007F-478C-9CF0-AD48FBB2ACC5}" type="datetimeFigureOut">
              <a:rPr lang="zh-CN" altLang="en-US"/>
            </a:fld>
            <a:endParaRPr lang="zh-CN" altLang="en-US"/>
          </a:p>
        </p:txBody>
      </p:sp>
      <p:sp>
        <p:nvSpPr>
          <p:cNvPr id="12" name="页脚占位符 5"/>
          <p:cNvSpPr>
            <a:spLocks noGrp="1"/>
          </p:cNvSpPr>
          <p:nvPr>
            <p:ph type="ftr" sz="quarter" idx="11"/>
          </p:nvPr>
        </p:nvSpPr>
        <p:spPr/>
        <p:txBody>
          <a:bodyPr/>
          <a:lstStyle>
            <a:lvl1pPr>
              <a:defRPr>
                <a:solidFill>
                  <a:schemeClr val="tx1"/>
                </a:solidFill>
              </a:defRPr>
            </a:lvl1pPr>
          </a:lstStyle>
          <a:p>
            <a:pPr>
              <a:defRPr/>
            </a:pPr>
            <a:endParaRPr lang="zh-CN" altLang="en-US"/>
          </a:p>
        </p:txBody>
      </p:sp>
      <p:sp>
        <p:nvSpPr>
          <p:cNvPr id="13" name="灯片编号占位符 6"/>
          <p:cNvSpPr>
            <a:spLocks noGrp="1"/>
          </p:cNvSpPr>
          <p:nvPr>
            <p:ph type="sldNum" sz="quarter" idx="12"/>
          </p:nvPr>
        </p:nvSpPr>
        <p:spPr/>
        <p:txBody>
          <a:bodyPr/>
          <a:lstStyle>
            <a:lvl1pPr>
              <a:defRPr smtClean="0">
                <a:solidFill>
                  <a:schemeClr val="tx1"/>
                </a:solidFill>
              </a:defRPr>
            </a:lvl1pPr>
          </a:lstStyle>
          <a:p>
            <a:pPr>
              <a:defRPr/>
            </a:pPr>
            <a:fld id="{D5D71950-08D4-454C-A6C4-311771F5D0D6}"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ea typeface="+mn-ea"/>
            </a:endParaRPr>
          </a:p>
        </p:txBody>
      </p:sp>
      <p:sp>
        <p:nvSpPr>
          <p:cNvPr id="12" name="任意多边形 11"/>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ea typeface="+mn-ea"/>
            </a:endParaRPr>
          </a:p>
        </p:txBody>
      </p:sp>
      <p:sp>
        <p:nvSpPr>
          <p:cNvPr id="14" name="直角三角形 13"/>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smtClean="0"/>
              <a:t>单击此处编辑母版标题样式</a:t>
            </a:r>
            <a:endParaRPr lang="en-US"/>
          </a:p>
        </p:txBody>
      </p:sp>
      <p:sp>
        <p:nvSpPr>
          <p:cNvPr id="1033" name="文本占位符 29"/>
          <p:cNvSpPr>
            <a:spLocks noGrp="1"/>
          </p:cNvSpPr>
          <p:nvPr>
            <p:ph type="body" idx="1"/>
          </p:nvPr>
        </p:nvSpPr>
        <p:spPr bwMode="auto">
          <a:xfrm>
            <a:off x="457200" y="1481138"/>
            <a:ext cx="8229600" cy="4525962"/>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ea typeface="+mn-ea"/>
              </a:defRPr>
            </a:lvl1pPr>
          </a:lstStyle>
          <a:p>
            <a:pPr>
              <a:defRPr/>
            </a:pPr>
            <a:fld id="{A77A5CAA-3E9A-4CC3-A54C-5ACC7358CF36}" type="datetimeFigureOut">
              <a:rPr lang="zh-CN" altLang="en-US"/>
            </a:fld>
            <a:endParaRPr lang="zh-CN" altLang="en-US"/>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defRPr>
            </a:lvl1pPr>
          </a:lstStyle>
          <a:p>
            <a:pPr>
              <a:defRPr/>
            </a:pPr>
            <a:endParaRPr lang="zh-CN" altLang="en-US"/>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ea typeface="+mn-ea"/>
              </a:defRPr>
            </a:lvl1pPr>
          </a:lstStyle>
          <a:p>
            <a:pPr>
              <a:defRPr/>
            </a:pPr>
            <a:fld id="{B748E334-BEA2-4255-909D-A23F91A6035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905"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1030"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法律服务走进侨企专题讲座.jpg"/>
          <p:cNvPicPr>
            <a:picLocks noChangeAspect="1"/>
          </p:cNvPicPr>
          <p:nvPr/>
        </p:nvPicPr>
        <p:blipFill>
          <a:blip r:embed="rId1" cstate="print"/>
          <a:stretch>
            <a:fillRect/>
          </a:stretch>
        </p:blipFill>
        <p:spPr>
          <a:xfrm>
            <a:off x="0" y="-1"/>
            <a:ext cx="9144000" cy="68598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72707"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72708"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72709" name="Text Box 5"/>
          <p:cNvSpPr txBox="1">
            <a:spLocks noChangeArrowheads="1"/>
          </p:cNvSpPr>
          <p:nvPr/>
        </p:nvSpPr>
        <p:spPr bwMode="auto">
          <a:xfrm>
            <a:off x="827088" y="16287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（一）公司治理结构的理解 </a:t>
            </a:r>
            <a:endParaRPr lang="zh-CN" altLang="en-US">
              <a:latin typeface="隶书" pitchFamily="49" charset="-122"/>
              <a:ea typeface="隶书" pitchFamily="49" charset="-122"/>
            </a:endParaRPr>
          </a:p>
        </p:txBody>
      </p:sp>
      <p:sp>
        <p:nvSpPr>
          <p:cNvPr id="72710" name="Text Box 6"/>
          <p:cNvSpPr txBox="1">
            <a:spLocks noChangeArrowheads="1"/>
          </p:cNvSpPr>
          <p:nvPr/>
        </p:nvSpPr>
        <p:spPr bwMode="auto">
          <a:xfrm>
            <a:off x="827088" y="4527550"/>
            <a:ext cx="5905500" cy="7016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    </a:t>
            </a:r>
            <a:r>
              <a:rPr lang="en-US" altLang="zh-CN" sz="2000">
                <a:latin typeface="楷体" panose="02010609060101010101" charset="-122"/>
                <a:ea typeface="楷体" panose="02010609060101010101" charset="-122"/>
              </a:rPr>
              <a:t>5</a:t>
            </a:r>
            <a:r>
              <a:rPr lang="zh-CN" altLang="en-US" sz="2000">
                <a:latin typeface="楷体" panose="02010609060101010101" charset="-122"/>
                <a:ea typeface="楷体" panose="02010609060101010101" charset="-122"/>
              </a:rPr>
              <a:t>、公司的表决机制、表决方式、表决程序如何体现股东和管理层的意志； </a:t>
            </a:r>
            <a:endParaRPr lang="zh-CN" altLang="en-US" sz="2000">
              <a:latin typeface="楷体" panose="02010609060101010101" charset="-122"/>
              <a:ea typeface="楷体" panose="02010609060101010101" charset="-122"/>
            </a:endParaRPr>
          </a:p>
        </p:txBody>
      </p:sp>
      <p:sp>
        <p:nvSpPr>
          <p:cNvPr id="72712" name="Text Box 8"/>
          <p:cNvSpPr txBox="1">
            <a:spLocks noChangeArrowheads="1"/>
          </p:cNvSpPr>
          <p:nvPr/>
        </p:nvSpPr>
        <p:spPr bwMode="auto">
          <a:xfrm>
            <a:off x="827088" y="5192713"/>
            <a:ext cx="7489825"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    </a:t>
            </a:r>
            <a:r>
              <a:rPr lang="en-US" altLang="zh-CN" sz="2000">
                <a:latin typeface="楷体" panose="02010609060101010101" charset="-122"/>
                <a:ea typeface="楷体" panose="02010609060101010101" charset="-122"/>
              </a:rPr>
              <a:t>6</a:t>
            </a:r>
            <a:r>
              <a:rPr lang="zh-CN" altLang="en-US" sz="2000">
                <a:latin typeface="楷体" panose="02010609060101010101" charset="-122"/>
                <a:ea typeface="楷体" panose="02010609060101010101" charset="-122"/>
              </a:rPr>
              <a:t>、公司股东与公司经理人之间的权力分配； </a:t>
            </a:r>
            <a:endParaRPr lang="zh-CN" altLang="en-US" sz="2000">
              <a:latin typeface="楷体" panose="02010609060101010101" charset="-122"/>
              <a:ea typeface="楷体" panose="02010609060101010101" charset="-122"/>
            </a:endParaRPr>
          </a:p>
        </p:txBody>
      </p:sp>
      <p:sp>
        <p:nvSpPr>
          <p:cNvPr id="72713" name="Text Box 9"/>
          <p:cNvSpPr txBox="1">
            <a:spLocks noChangeArrowheads="1"/>
          </p:cNvSpPr>
          <p:nvPr/>
        </p:nvSpPr>
        <p:spPr bwMode="auto">
          <a:xfrm>
            <a:off x="827088" y="5624513"/>
            <a:ext cx="7489825"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    </a:t>
            </a:r>
            <a:r>
              <a:rPr lang="en-US" altLang="zh-CN" sz="2000">
                <a:latin typeface="楷体" panose="02010609060101010101" charset="-122"/>
                <a:ea typeface="楷体" panose="02010609060101010101" charset="-122"/>
              </a:rPr>
              <a:t>7</a:t>
            </a:r>
            <a:r>
              <a:rPr lang="zh-CN" altLang="en-US" sz="2000">
                <a:latin typeface="楷体" panose="02010609060101010101" charset="-122"/>
                <a:ea typeface="楷体" panose="02010609060101010101" charset="-122"/>
              </a:rPr>
              <a:t>、公司高级管理人员的薪金报酬。 </a:t>
            </a:r>
            <a:endParaRPr lang="zh-CN" altLang="en-US" sz="2000">
              <a:latin typeface="楷体" panose="02010609060101010101" charset="-122"/>
              <a:ea typeface="楷体" panose="02010609060101010101" charset="-122"/>
            </a:endParaRPr>
          </a:p>
        </p:txBody>
      </p:sp>
      <p:sp>
        <p:nvSpPr>
          <p:cNvPr id="72714" name="Text Box 10"/>
          <p:cNvSpPr txBox="1">
            <a:spLocks noChangeArrowheads="1"/>
          </p:cNvSpPr>
          <p:nvPr/>
        </p:nvSpPr>
        <p:spPr bwMode="auto">
          <a:xfrm>
            <a:off x="827088" y="2527300"/>
            <a:ext cx="7489825"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    </a:t>
            </a:r>
            <a:r>
              <a:rPr lang="en-US" altLang="zh-CN" sz="2000">
                <a:latin typeface="楷体" panose="02010609060101010101" charset="-122"/>
                <a:ea typeface="楷体" panose="02010609060101010101" charset="-122"/>
              </a:rPr>
              <a:t>1</a:t>
            </a:r>
            <a:r>
              <a:rPr lang="zh-CN" altLang="en-US" sz="2000">
                <a:latin typeface="楷体" panose="02010609060101010101" charset="-122"/>
                <a:ea typeface="楷体" panose="02010609060101010101" charset="-122"/>
              </a:rPr>
              <a:t>、股东之间的关系如何通过股权比例进行控制； </a:t>
            </a:r>
            <a:endParaRPr lang="zh-CN" altLang="en-US" sz="2000">
              <a:latin typeface="楷体" panose="02010609060101010101" charset="-122"/>
              <a:ea typeface="楷体" panose="02010609060101010101" charset="-122"/>
            </a:endParaRPr>
          </a:p>
        </p:txBody>
      </p:sp>
      <p:sp>
        <p:nvSpPr>
          <p:cNvPr id="72715" name="Text Box 11"/>
          <p:cNvSpPr txBox="1">
            <a:spLocks noChangeArrowheads="1"/>
          </p:cNvSpPr>
          <p:nvPr/>
        </p:nvSpPr>
        <p:spPr bwMode="auto">
          <a:xfrm>
            <a:off x="827088" y="3014663"/>
            <a:ext cx="6265862" cy="7016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    </a:t>
            </a:r>
            <a:r>
              <a:rPr lang="en-US" altLang="zh-CN" sz="2000">
                <a:latin typeface="楷体" panose="02010609060101010101" charset="-122"/>
                <a:ea typeface="楷体" panose="02010609060101010101" charset="-122"/>
              </a:rPr>
              <a:t>2</a:t>
            </a:r>
            <a:r>
              <a:rPr lang="zh-CN" altLang="en-US" sz="2000">
                <a:latin typeface="楷体" panose="02010609060101010101" charset="-122"/>
                <a:ea typeface="楷体" panose="02010609060101010101" charset="-122"/>
              </a:rPr>
              <a:t>、公司的权力如何在股东与董事、高级管理人员之间分配； </a:t>
            </a:r>
            <a:endParaRPr lang="zh-CN" altLang="en-US" sz="2000">
              <a:latin typeface="楷体" panose="02010609060101010101" charset="-122"/>
              <a:ea typeface="楷体" panose="02010609060101010101" charset="-122"/>
            </a:endParaRPr>
          </a:p>
        </p:txBody>
      </p:sp>
      <p:sp>
        <p:nvSpPr>
          <p:cNvPr id="72716" name="Text Box 12"/>
          <p:cNvSpPr txBox="1">
            <a:spLocks noChangeArrowheads="1"/>
          </p:cNvSpPr>
          <p:nvPr/>
        </p:nvSpPr>
        <p:spPr bwMode="auto">
          <a:xfrm>
            <a:off x="827088" y="3679825"/>
            <a:ext cx="7489825"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    </a:t>
            </a:r>
            <a:r>
              <a:rPr lang="en-US" altLang="zh-CN" sz="2000">
                <a:latin typeface="楷体" panose="02010609060101010101" charset="-122"/>
                <a:ea typeface="楷体" panose="02010609060101010101" charset="-122"/>
              </a:rPr>
              <a:t>3</a:t>
            </a:r>
            <a:r>
              <a:rPr lang="zh-CN" altLang="en-US" sz="2000">
                <a:latin typeface="楷体" panose="02010609060101010101" charset="-122"/>
                <a:ea typeface="楷体" panose="02010609060101010101" charset="-122"/>
              </a:rPr>
              <a:t>、公司股东会与董事会之间的权力如何划分； </a:t>
            </a:r>
            <a:endParaRPr lang="zh-CN" altLang="en-US" sz="2000">
              <a:latin typeface="楷体" panose="02010609060101010101" charset="-122"/>
              <a:ea typeface="楷体" panose="02010609060101010101" charset="-122"/>
            </a:endParaRPr>
          </a:p>
        </p:txBody>
      </p:sp>
      <p:sp>
        <p:nvSpPr>
          <p:cNvPr id="72717" name="Text Box 13"/>
          <p:cNvSpPr txBox="1">
            <a:spLocks noChangeArrowheads="1"/>
          </p:cNvSpPr>
          <p:nvPr/>
        </p:nvSpPr>
        <p:spPr bwMode="auto">
          <a:xfrm>
            <a:off x="827088" y="4111625"/>
            <a:ext cx="7489825"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    </a:t>
            </a:r>
            <a:r>
              <a:rPr lang="en-US" altLang="zh-CN" sz="2000">
                <a:latin typeface="楷体" panose="02010609060101010101" charset="-122"/>
                <a:ea typeface="楷体" panose="02010609060101010101" charset="-122"/>
              </a:rPr>
              <a:t>4</a:t>
            </a:r>
            <a:r>
              <a:rPr lang="zh-CN" altLang="en-US" sz="2000">
                <a:latin typeface="楷体" panose="02010609060101010101" charset="-122"/>
                <a:ea typeface="楷体" panose="02010609060101010101" charset="-122"/>
              </a:rPr>
              <a:t>、股东对公司的影响力如何体现； </a:t>
            </a:r>
            <a:endParaRPr lang="zh-CN" altLang="en-US" sz="2000">
              <a:latin typeface="楷体" panose="02010609060101010101" charset="-122"/>
              <a:ea typeface="楷体" panose="02010609060101010101" charset="-122"/>
            </a:endParaRPr>
          </a:p>
        </p:txBody>
      </p:sp>
      <p:sp>
        <p:nvSpPr>
          <p:cNvPr id="72721" name="Text Box 17"/>
          <p:cNvSpPr txBox="1">
            <a:spLocks noChangeArrowheads="1"/>
          </p:cNvSpPr>
          <p:nvPr/>
        </p:nvSpPr>
        <p:spPr bwMode="auto">
          <a:xfrm>
            <a:off x="1258888" y="2060575"/>
            <a:ext cx="216058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主要内容：</a:t>
            </a:r>
            <a:endParaRPr lang="zh-CN" altLang="en-US">
              <a:latin typeface="隶书" pitchFamily="49" charset="-122"/>
              <a:ea typeface="隶书" pitchFamily="49" charset="-122"/>
            </a:endParaRPr>
          </a:p>
        </p:txBody>
      </p:sp>
      <p:sp>
        <p:nvSpPr>
          <p:cNvPr id="72722" name="AutoShape 18"/>
          <p:cNvSpPr/>
          <p:nvPr/>
        </p:nvSpPr>
        <p:spPr bwMode="auto">
          <a:xfrm>
            <a:off x="6877050" y="2565400"/>
            <a:ext cx="503238" cy="3384550"/>
          </a:xfrm>
          <a:prstGeom prst="rightBrace">
            <a:avLst>
              <a:gd name="adj1" fmla="val 56046"/>
              <a:gd name="adj2" fmla="val 50000"/>
            </a:avLst>
          </a:prstGeom>
          <a:noFill/>
          <a:ln w="25400">
            <a:solidFill>
              <a:schemeClr val="tx1"/>
            </a:solidFill>
            <a:round/>
          </a:ln>
          <a:effectLst/>
        </p:spPr>
        <p:txBody>
          <a:bodyPr vert="eaVert" wrap="none" anchor="ctr"/>
          <a:lstStyle/>
          <a:p>
            <a:endParaRPr lang="zh-CN" altLang="en-US"/>
          </a:p>
        </p:txBody>
      </p:sp>
      <p:sp>
        <p:nvSpPr>
          <p:cNvPr id="72723" name="AutoShape 19"/>
          <p:cNvSpPr>
            <a:spLocks noChangeArrowheads="1"/>
          </p:cNvSpPr>
          <p:nvPr/>
        </p:nvSpPr>
        <p:spPr bwMode="auto">
          <a:xfrm>
            <a:off x="7380288" y="3141663"/>
            <a:ext cx="1079500" cy="2160587"/>
          </a:xfrm>
          <a:prstGeom prst="verticalScroll">
            <a:avLst>
              <a:gd name="adj" fmla="val 12500"/>
            </a:avLst>
          </a:prstGeom>
          <a:noFill/>
          <a:ln w="9525">
            <a:solidFill>
              <a:schemeClr val="tx1"/>
            </a:solidFill>
            <a:round/>
          </a:ln>
          <a:effectLst/>
        </p:spPr>
        <p:txBody>
          <a:bodyPr vert="eaVert" wrap="none" anchor="ctr"/>
          <a:lstStyle/>
          <a:p>
            <a:r>
              <a:rPr lang="zh-CN" altLang="en-US" sz="3200">
                <a:ea typeface="隶书" pitchFamily="49" charset="-122"/>
              </a:rPr>
              <a:t>公司章程</a:t>
            </a:r>
            <a:endParaRPr lang="zh-CN" altLang="en-US" sz="3200">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22"/>
                                        </p:tgtEl>
                                        <p:attrNameLst>
                                          <p:attrName>style.visibility</p:attrName>
                                        </p:attrNameLst>
                                      </p:cBhvr>
                                      <p:to>
                                        <p:strVal val="visible"/>
                                      </p:to>
                                    </p:set>
                                    <p:animEffect transition="in" filter="wipe(up)">
                                      <p:cBhvr>
                                        <p:cTn id="7" dur="1000"/>
                                        <p:tgtEl>
                                          <p:spTgt spid="72722"/>
                                        </p:tgtEl>
                                      </p:cBhvr>
                                    </p:animEffect>
                                  </p:childTnLst>
                                </p:cTn>
                              </p:par>
                            </p:childTnLst>
                          </p:cTn>
                        </p:par>
                        <p:par>
                          <p:cTn id="8" fill="hold">
                            <p:stCondLst>
                              <p:cond delay="1000"/>
                            </p:stCondLst>
                            <p:childTnLst>
                              <p:par>
                                <p:cTn id="9" presetID="22" presetClass="entr" presetSubtype="1" fill="hold" grpId="0" nodeType="afterEffect">
                                  <p:stCondLst>
                                    <p:cond delay="1000"/>
                                  </p:stCondLst>
                                  <p:childTnLst>
                                    <p:set>
                                      <p:cBhvr>
                                        <p:cTn id="10" dur="1" fill="hold">
                                          <p:stCondLst>
                                            <p:cond delay="0"/>
                                          </p:stCondLst>
                                        </p:cTn>
                                        <p:tgtEl>
                                          <p:spTgt spid="72723"/>
                                        </p:tgtEl>
                                        <p:attrNameLst>
                                          <p:attrName>style.visibility</p:attrName>
                                        </p:attrNameLst>
                                      </p:cBhvr>
                                      <p:to>
                                        <p:strVal val="visible"/>
                                      </p:to>
                                    </p:set>
                                    <p:animEffect transition="in" filter="wipe(up)">
                                      <p:cBhvr>
                                        <p:cTn id="11" dur="1000"/>
                                        <p:tgtEl>
                                          <p:spTgt spid="72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2" grpId="0" animBg="1"/>
      <p:bldP spid="727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4067175" y="3068638"/>
            <a:ext cx="1512888"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国家</a:t>
            </a:r>
            <a:endParaRPr lang="zh-CN" altLang="en-US">
              <a:latin typeface="隶书" pitchFamily="49" charset="-122"/>
              <a:ea typeface="隶书" pitchFamily="49" charset="-122"/>
            </a:endParaRPr>
          </a:p>
        </p:txBody>
      </p:sp>
      <p:sp>
        <p:nvSpPr>
          <p:cNvPr id="73734" name="Text Box 6"/>
          <p:cNvSpPr txBox="1">
            <a:spLocks noChangeArrowheads="1"/>
          </p:cNvSpPr>
          <p:nvPr/>
        </p:nvSpPr>
        <p:spPr bwMode="auto">
          <a:xfrm>
            <a:off x="3275013" y="2205038"/>
            <a:ext cx="237648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有限责任公司</a:t>
            </a:r>
            <a:endParaRPr lang="zh-CN" altLang="en-US">
              <a:latin typeface="隶书" pitchFamily="49" charset="-122"/>
              <a:ea typeface="隶书" pitchFamily="49" charset="-122"/>
            </a:endParaRPr>
          </a:p>
        </p:txBody>
      </p:sp>
      <p:sp>
        <p:nvSpPr>
          <p:cNvPr id="73740" name="AutoShape 12"/>
          <p:cNvSpPr>
            <a:spLocks noChangeArrowheads="1"/>
          </p:cNvSpPr>
          <p:nvPr/>
        </p:nvSpPr>
        <p:spPr bwMode="auto">
          <a:xfrm>
            <a:off x="4427538" y="2636838"/>
            <a:ext cx="73025" cy="576262"/>
          </a:xfrm>
          <a:prstGeom prst="downArrow">
            <a:avLst>
              <a:gd name="adj1" fmla="val 50000"/>
              <a:gd name="adj2" fmla="val 197282"/>
            </a:avLst>
          </a:prstGeom>
          <a:solidFill>
            <a:schemeClr val="tx1"/>
          </a:solidFill>
          <a:ln w="9525">
            <a:solidFill>
              <a:schemeClr val="tx1"/>
            </a:solidFill>
            <a:miter lim="800000"/>
          </a:ln>
          <a:effectLst/>
        </p:spPr>
        <p:txBody>
          <a:bodyPr vert="eaVert" wrap="none" anchor="ctr"/>
          <a:lstStyle/>
          <a:p>
            <a:endParaRPr lang="zh-CN" altLang="en-US"/>
          </a:p>
        </p:txBody>
      </p:sp>
      <p:sp>
        <p:nvSpPr>
          <p:cNvPr id="73741" name="Line 13"/>
          <p:cNvSpPr>
            <a:spLocks noChangeShapeType="1"/>
          </p:cNvSpPr>
          <p:nvPr/>
        </p:nvSpPr>
        <p:spPr bwMode="auto">
          <a:xfrm>
            <a:off x="4471988" y="3500438"/>
            <a:ext cx="0" cy="360362"/>
          </a:xfrm>
          <a:prstGeom prst="line">
            <a:avLst/>
          </a:prstGeom>
          <a:noFill/>
          <a:ln w="38100">
            <a:solidFill>
              <a:schemeClr val="tx1"/>
            </a:solidFill>
            <a:round/>
          </a:ln>
          <a:effectLst/>
        </p:spPr>
        <p:txBody>
          <a:bodyPr vert="eaVert" wrap="none" anchor="ctr"/>
          <a:lstStyle/>
          <a:p>
            <a:endParaRPr lang="zh-CN" altLang="en-US"/>
          </a:p>
        </p:txBody>
      </p:sp>
      <p:sp>
        <p:nvSpPr>
          <p:cNvPr id="73742" name="Line 14"/>
          <p:cNvSpPr>
            <a:spLocks noChangeShapeType="1"/>
          </p:cNvSpPr>
          <p:nvPr/>
        </p:nvSpPr>
        <p:spPr bwMode="auto">
          <a:xfrm>
            <a:off x="4500563" y="3860800"/>
            <a:ext cx="2592387" cy="0"/>
          </a:xfrm>
          <a:prstGeom prst="line">
            <a:avLst/>
          </a:prstGeom>
          <a:noFill/>
          <a:ln w="38100">
            <a:solidFill>
              <a:schemeClr val="tx1"/>
            </a:solidFill>
            <a:round/>
          </a:ln>
          <a:effectLst/>
        </p:spPr>
        <p:txBody>
          <a:bodyPr vert="eaVert" wrap="none" anchor="ctr"/>
          <a:lstStyle/>
          <a:p>
            <a:endParaRPr lang="zh-CN" altLang="en-US"/>
          </a:p>
        </p:txBody>
      </p:sp>
      <p:sp>
        <p:nvSpPr>
          <p:cNvPr id="73743" name="Line 15"/>
          <p:cNvSpPr>
            <a:spLocks noChangeShapeType="1"/>
          </p:cNvSpPr>
          <p:nvPr/>
        </p:nvSpPr>
        <p:spPr bwMode="auto">
          <a:xfrm flipH="1">
            <a:off x="1979613" y="3860800"/>
            <a:ext cx="2519362" cy="0"/>
          </a:xfrm>
          <a:prstGeom prst="line">
            <a:avLst/>
          </a:prstGeom>
          <a:noFill/>
          <a:ln w="38100">
            <a:solidFill>
              <a:schemeClr val="tx1"/>
            </a:solidFill>
            <a:round/>
          </a:ln>
          <a:effectLst/>
        </p:spPr>
        <p:txBody>
          <a:bodyPr vert="eaVert" wrap="none" anchor="ctr"/>
          <a:lstStyle/>
          <a:p>
            <a:endParaRPr lang="zh-CN" altLang="en-US"/>
          </a:p>
        </p:txBody>
      </p:sp>
      <p:sp>
        <p:nvSpPr>
          <p:cNvPr id="73744" name="Text Box 16"/>
          <p:cNvSpPr txBox="1">
            <a:spLocks noChangeArrowheads="1"/>
          </p:cNvSpPr>
          <p:nvPr/>
        </p:nvSpPr>
        <p:spPr bwMode="auto">
          <a:xfrm>
            <a:off x="1476375" y="5191125"/>
            <a:ext cx="1008063" cy="7016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最高权利机关</a:t>
            </a:r>
            <a:endParaRPr lang="zh-CN" altLang="en-US" sz="2000">
              <a:latin typeface="楷体" panose="02010609060101010101" charset="-122"/>
              <a:ea typeface="楷体" panose="02010609060101010101" charset="-122"/>
            </a:endParaRPr>
          </a:p>
        </p:txBody>
      </p:sp>
      <p:sp>
        <p:nvSpPr>
          <p:cNvPr id="73745" name="AutoShape 17"/>
          <p:cNvSpPr>
            <a:spLocks noChangeArrowheads="1"/>
          </p:cNvSpPr>
          <p:nvPr/>
        </p:nvSpPr>
        <p:spPr bwMode="auto">
          <a:xfrm>
            <a:off x="1955800" y="4797425"/>
            <a:ext cx="71438" cy="360363"/>
          </a:xfrm>
          <a:prstGeom prst="downArrow">
            <a:avLst>
              <a:gd name="adj1" fmla="val 50000"/>
              <a:gd name="adj2" fmla="val 126110"/>
            </a:avLst>
          </a:prstGeom>
          <a:solidFill>
            <a:schemeClr val="tx1"/>
          </a:solidFill>
          <a:ln w="9525">
            <a:solidFill>
              <a:schemeClr val="tx1"/>
            </a:solidFill>
            <a:miter lim="800000"/>
          </a:ln>
          <a:effectLst/>
        </p:spPr>
        <p:txBody>
          <a:bodyPr vert="eaVert" wrap="none" anchor="ctr"/>
          <a:lstStyle/>
          <a:p>
            <a:endParaRPr lang="zh-CN" altLang="en-US"/>
          </a:p>
        </p:txBody>
      </p:sp>
      <p:sp>
        <p:nvSpPr>
          <p:cNvPr id="73746" name="AutoShape 18"/>
          <p:cNvSpPr>
            <a:spLocks noChangeArrowheads="1"/>
          </p:cNvSpPr>
          <p:nvPr/>
        </p:nvSpPr>
        <p:spPr bwMode="auto">
          <a:xfrm>
            <a:off x="3203575" y="4797425"/>
            <a:ext cx="71438" cy="360363"/>
          </a:xfrm>
          <a:prstGeom prst="downArrow">
            <a:avLst>
              <a:gd name="adj1" fmla="val 50000"/>
              <a:gd name="adj2" fmla="val 126110"/>
            </a:avLst>
          </a:prstGeom>
          <a:solidFill>
            <a:schemeClr val="tx1"/>
          </a:solidFill>
          <a:ln w="9525">
            <a:solidFill>
              <a:schemeClr val="tx1"/>
            </a:solidFill>
            <a:miter lim="800000"/>
          </a:ln>
          <a:effectLst/>
        </p:spPr>
        <p:txBody>
          <a:bodyPr vert="eaVert" wrap="none" anchor="ctr"/>
          <a:lstStyle/>
          <a:p>
            <a:endParaRPr lang="zh-CN" altLang="en-US"/>
          </a:p>
        </p:txBody>
      </p:sp>
      <p:sp>
        <p:nvSpPr>
          <p:cNvPr id="73747" name="Text Box 19"/>
          <p:cNvSpPr txBox="1">
            <a:spLocks noChangeArrowheads="1"/>
          </p:cNvSpPr>
          <p:nvPr/>
        </p:nvSpPr>
        <p:spPr bwMode="auto">
          <a:xfrm>
            <a:off x="2627313" y="5195888"/>
            <a:ext cx="1295400" cy="1006475"/>
          </a:xfrm>
          <a:prstGeom prst="rect">
            <a:avLst/>
          </a:prstGeom>
          <a:noFill/>
          <a:ln w="9525">
            <a:noFill/>
            <a:miter lim="800000"/>
          </a:ln>
          <a:effectLst/>
        </p:spPr>
        <p:txBody>
          <a:bodyPr>
            <a:spAutoFit/>
          </a:bodyPr>
          <a:lstStyle/>
          <a:p>
            <a:pPr>
              <a:spcBef>
                <a:spcPct val="50000"/>
              </a:spcBef>
            </a:pPr>
            <a:r>
              <a:rPr lang="zh-CN" altLang="en-US" sz="2000">
                <a:latin typeface="楷体" panose="02010609060101010101" charset="-122"/>
                <a:ea typeface="楷体" panose="02010609060101010101" charset="-122"/>
              </a:rPr>
              <a:t>最高权利机关的执行机关  </a:t>
            </a:r>
            <a:endParaRPr lang="zh-CN" altLang="en-US" sz="2000">
              <a:latin typeface="楷体" panose="02010609060101010101" charset="-122"/>
              <a:ea typeface="楷体" panose="02010609060101010101" charset="-122"/>
            </a:endParaRPr>
          </a:p>
        </p:txBody>
      </p:sp>
      <p:sp>
        <p:nvSpPr>
          <p:cNvPr id="73748" name="AutoShape 20"/>
          <p:cNvSpPr>
            <a:spLocks noChangeArrowheads="1"/>
          </p:cNvSpPr>
          <p:nvPr/>
        </p:nvSpPr>
        <p:spPr bwMode="auto">
          <a:xfrm>
            <a:off x="5795963" y="4797425"/>
            <a:ext cx="71437" cy="360363"/>
          </a:xfrm>
          <a:prstGeom prst="downArrow">
            <a:avLst>
              <a:gd name="adj1" fmla="val 50000"/>
              <a:gd name="adj2" fmla="val 126112"/>
            </a:avLst>
          </a:prstGeom>
          <a:solidFill>
            <a:schemeClr val="tx1"/>
          </a:solidFill>
          <a:ln w="9525">
            <a:solidFill>
              <a:schemeClr val="tx1"/>
            </a:solidFill>
            <a:miter lim="800000"/>
          </a:ln>
          <a:effectLst/>
        </p:spPr>
        <p:txBody>
          <a:bodyPr vert="eaVert" wrap="none" anchor="ctr"/>
          <a:lstStyle/>
          <a:p>
            <a:endParaRPr lang="zh-CN" altLang="en-US"/>
          </a:p>
        </p:txBody>
      </p:sp>
      <p:sp>
        <p:nvSpPr>
          <p:cNvPr id="73749" name="Text Box 21"/>
          <p:cNvSpPr txBox="1">
            <a:spLocks noChangeArrowheads="1"/>
          </p:cNvSpPr>
          <p:nvPr/>
        </p:nvSpPr>
        <p:spPr bwMode="auto">
          <a:xfrm>
            <a:off x="5364163" y="5229225"/>
            <a:ext cx="1008062" cy="701675"/>
          </a:xfrm>
          <a:prstGeom prst="rect">
            <a:avLst/>
          </a:prstGeom>
          <a:noFill/>
          <a:ln w="9525">
            <a:noFill/>
            <a:miter lim="800000"/>
          </a:ln>
          <a:effectLst/>
        </p:spPr>
        <p:txBody>
          <a:bodyPr>
            <a:spAutoFit/>
          </a:bodyPr>
          <a:lstStyle/>
          <a:p>
            <a:pPr>
              <a:spcBef>
                <a:spcPct val="50000"/>
              </a:spcBef>
            </a:pPr>
            <a:r>
              <a:rPr lang="zh-CN" altLang="en-US" sz="2000">
                <a:latin typeface="楷体" panose="02010609060101010101" charset="-122"/>
                <a:ea typeface="楷体" panose="02010609060101010101" charset="-122"/>
              </a:rPr>
              <a:t>法律监察机关 </a:t>
            </a:r>
            <a:endParaRPr lang="zh-CN" altLang="en-US" sz="2000">
              <a:latin typeface="楷体" panose="02010609060101010101" charset="-122"/>
              <a:ea typeface="楷体" panose="02010609060101010101" charset="-122"/>
            </a:endParaRPr>
          </a:p>
        </p:txBody>
      </p:sp>
      <p:sp>
        <p:nvSpPr>
          <p:cNvPr id="73750" name="AutoShape 22"/>
          <p:cNvSpPr>
            <a:spLocks noChangeArrowheads="1"/>
          </p:cNvSpPr>
          <p:nvPr/>
        </p:nvSpPr>
        <p:spPr bwMode="auto">
          <a:xfrm>
            <a:off x="4427538" y="4797425"/>
            <a:ext cx="71437" cy="360363"/>
          </a:xfrm>
          <a:prstGeom prst="downArrow">
            <a:avLst>
              <a:gd name="adj1" fmla="val 50000"/>
              <a:gd name="adj2" fmla="val 126112"/>
            </a:avLst>
          </a:prstGeom>
          <a:solidFill>
            <a:schemeClr val="tx1"/>
          </a:solidFill>
          <a:ln w="9525">
            <a:solidFill>
              <a:schemeClr val="tx1"/>
            </a:solidFill>
            <a:miter lim="800000"/>
          </a:ln>
          <a:effectLst/>
        </p:spPr>
        <p:txBody>
          <a:bodyPr vert="eaVert" wrap="none" anchor="ctr"/>
          <a:lstStyle/>
          <a:p>
            <a:endParaRPr lang="zh-CN" altLang="en-US"/>
          </a:p>
        </p:txBody>
      </p:sp>
      <p:sp>
        <p:nvSpPr>
          <p:cNvPr id="73751" name="Text Box 23"/>
          <p:cNvSpPr txBox="1">
            <a:spLocks noChangeArrowheads="1"/>
          </p:cNvSpPr>
          <p:nvPr/>
        </p:nvSpPr>
        <p:spPr bwMode="auto">
          <a:xfrm>
            <a:off x="4140200" y="5192713"/>
            <a:ext cx="7921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宪法 </a:t>
            </a:r>
            <a:endParaRPr lang="zh-CN" altLang="en-US" sz="2000">
              <a:latin typeface="楷体" panose="02010609060101010101" charset="-122"/>
              <a:ea typeface="楷体" panose="02010609060101010101" charset="-122"/>
            </a:endParaRPr>
          </a:p>
        </p:txBody>
      </p:sp>
      <p:sp>
        <p:nvSpPr>
          <p:cNvPr id="73752" name="AutoShape 24"/>
          <p:cNvSpPr>
            <a:spLocks noChangeArrowheads="1"/>
          </p:cNvSpPr>
          <p:nvPr/>
        </p:nvSpPr>
        <p:spPr bwMode="auto">
          <a:xfrm>
            <a:off x="7019925" y="4797425"/>
            <a:ext cx="71438" cy="360363"/>
          </a:xfrm>
          <a:prstGeom prst="downArrow">
            <a:avLst>
              <a:gd name="adj1" fmla="val 50000"/>
              <a:gd name="adj2" fmla="val 126110"/>
            </a:avLst>
          </a:prstGeom>
          <a:solidFill>
            <a:schemeClr val="tx1"/>
          </a:solidFill>
          <a:ln w="9525">
            <a:solidFill>
              <a:schemeClr val="tx1"/>
            </a:solidFill>
            <a:miter lim="800000"/>
          </a:ln>
          <a:effectLst/>
        </p:spPr>
        <p:txBody>
          <a:bodyPr vert="eaVert" wrap="none" anchor="ctr"/>
          <a:lstStyle/>
          <a:p>
            <a:endParaRPr lang="zh-CN" altLang="en-US"/>
          </a:p>
        </p:txBody>
      </p:sp>
      <p:sp>
        <p:nvSpPr>
          <p:cNvPr id="73753" name="Text Box 25"/>
          <p:cNvSpPr txBox="1">
            <a:spLocks noChangeArrowheads="1"/>
          </p:cNvSpPr>
          <p:nvPr/>
        </p:nvSpPr>
        <p:spPr bwMode="auto">
          <a:xfrm>
            <a:off x="6516688" y="5229225"/>
            <a:ext cx="1150937" cy="854075"/>
          </a:xfrm>
          <a:prstGeom prst="rect">
            <a:avLst/>
          </a:prstGeom>
          <a:noFill/>
          <a:ln w="9525">
            <a:noFill/>
            <a:miter lim="800000"/>
          </a:ln>
          <a:effectLst/>
        </p:spPr>
        <p:txBody>
          <a:bodyPr>
            <a:spAutoFit/>
          </a:bodyPr>
          <a:lstStyle/>
          <a:p>
            <a:pPr>
              <a:spcBef>
                <a:spcPct val="50000"/>
              </a:spcBef>
            </a:pPr>
            <a:r>
              <a:rPr lang="zh-CN" altLang="en-US" sz="2000">
                <a:latin typeface="楷体" panose="02010609060101010101" charset="-122"/>
                <a:ea typeface="楷体" panose="02010609060101010101" charset="-122"/>
              </a:rPr>
              <a:t>主席</a:t>
            </a:r>
            <a:endParaRPr lang="zh-CN" altLang="en-US" sz="2000">
              <a:latin typeface="楷体" panose="02010609060101010101" charset="-122"/>
              <a:ea typeface="楷体" panose="02010609060101010101" charset="-122"/>
            </a:endParaRPr>
          </a:p>
          <a:p>
            <a:pPr>
              <a:spcBef>
                <a:spcPct val="50000"/>
              </a:spcBef>
            </a:pPr>
            <a:r>
              <a:rPr lang="zh-CN" altLang="en-US" sz="2000">
                <a:latin typeface="楷体" panose="02010609060101010101" charset="-122"/>
                <a:ea typeface="楷体" panose="02010609060101010101" charset="-122"/>
              </a:rPr>
              <a:t>或总理 </a:t>
            </a:r>
            <a:endParaRPr lang="zh-CN" altLang="en-US" sz="2000">
              <a:latin typeface="楷体" panose="02010609060101010101" charset="-122"/>
              <a:ea typeface="楷体" panose="02010609060101010101" charset="-122"/>
            </a:endParaRPr>
          </a:p>
        </p:txBody>
      </p:sp>
      <p:sp>
        <p:nvSpPr>
          <p:cNvPr id="73755" name="AutoShape 27"/>
          <p:cNvSpPr>
            <a:spLocks noChangeArrowheads="1"/>
          </p:cNvSpPr>
          <p:nvPr/>
        </p:nvSpPr>
        <p:spPr bwMode="auto">
          <a:xfrm>
            <a:off x="4427538" y="3860800"/>
            <a:ext cx="71437" cy="504825"/>
          </a:xfrm>
          <a:prstGeom prst="downArrow">
            <a:avLst>
              <a:gd name="adj1" fmla="val 50000"/>
              <a:gd name="adj2" fmla="val 176668"/>
            </a:avLst>
          </a:prstGeom>
          <a:solidFill>
            <a:schemeClr val="tx1"/>
          </a:solidFill>
          <a:ln w="9525">
            <a:solidFill>
              <a:schemeClr val="tx1"/>
            </a:solidFill>
            <a:miter lim="800000"/>
          </a:ln>
          <a:effectLst/>
        </p:spPr>
        <p:txBody>
          <a:bodyPr vert="eaVert" wrap="none" anchor="ctr"/>
          <a:lstStyle/>
          <a:p>
            <a:endParaRPr lang="zh-CN" altLang="en-US"/>
          </a:p>
        </p:txBody>
      </p:sp>
      <p:sp>
        <p:nvSpPr>
          <p:cNvPr id="73756" name="AutoShape 28"/>
          <p:cNvSpPr>
            <a:spLocks noChangeArrowheads="1"/>
          </p:cNvSpPr>
          <p:nvPr/>
        </p:nvSpPr>
        <p:spPr bwMode="auto">
          <a:xfrm>
            <a:off x="5795963" y="3860800"/>
            <a:ext cx="71437" cy="504825"/>
          </a:xfrm>
          <a:prstGeom prst="downArrow">
            <a:avLst>
              <a:gd name="adj1" fmla="val 50000"/>
              <a:gd name="adj2" fmla="val 176668"/>
            </a:avLst>
          </a:prstGeom>
          <a:solidFill>
            <a:schemeClr val="tx1"/>
          </a:solidFill>
          <a:ln w="9525">
            <a:solidFill>
              <a:schemeClr val="tx1"/>
            </a:solidFill>
            <a:miter lim="800000"/>
          </a:ln>
          <a:effectLst/>
        </p:spPr>
        <p:txBody>
          <a:bodyPr vert="eaVert" wrap="none" anchor="ctr"/>
          <a:lstStyle/>
          <a:p>
            <a:endParaRPr lang="zh-CN" altLang="en-US"/>
          </a:p>
        </p:txBody>
      </p:sp>
      <p:sp>
        <p:nvSpPr>
          <p:cNvPr id="73757" name="AutoShape 29"/>
          <p:cNvSpPr>
            <a:spLocks noChangeArrowheads="1"/>
          </p:cNvSpPr>
          <p:nvPr/>
        </p:nvSpPr>
        <p:spPr bwMode="auto">
          <a:xfrm>
            <a:off x="7038975" y="3860800"/>
            <a:ext cx="71438" cy="504825"/>
          </a:xfrm>
          <a:prstGeom prst="downArrow">
            <a:avLst>
              <a:gd name="adj1" fmla="val 50000"/>
              <a:gd name="adj2" fmla="val 176665"/>
            </a:avLst>
          </a:prstGeom>
          <a:solidFill>
            <a:schemeClr val="tx1"/>
          </a:solidFill>
          <a:ln w="9525">
            <a:solidFill>
              <a:schemeClr val="tx1"/>
            </a:solidFill>
            <a:miter lim="800000"/>
          </a:ln>
          <a:effectLst/>
        </p:spPr>
        <p:txBody>
          <a:bodyPr vert="eaVert" wrap="none" anchor="ctr"/>
          <a:lstStyle/>
          <a:p>
            <a:endParaRPr lang="zh-CN" altLang="en-US"/>
          </a:p>
        </p:txBody>
      </p:sp>
      <p:sp>
        <p:nvSpPr>
          <p:cNvPr id="73758" name="AutoShape 30"/>
          <p:cNvSpPr>
            <a:spLocks noChangeArrowheads="1"/>
          </p:cNvSpPr>
          <p:nvPr/>
        </p:nvSpPr>
        <p:spPr bwMode="auto">
          <a:xfrm>
            <a:off x="1970088" y="3860800"/>
            <a:ext cx="71437" cy="504825"/>
          </a:xfrm>
          <a:prstGeom prst="downArrow">
            <a:avLst>
              <a:gd name="adj1" fmla="val 50000"/>
              <a:gd name="adj2" fmla="val 176668"/>
            </a:avLst>
          </a:prstGeom>
          <a:solidFill>
            <a:schemeClr val="tx1"/>
          </a:solidFill>
          <a:ln w="9525">
            <a:solidFill>
              <a:schemeClr val="tx1"/>
            </a:solidFill>
            <a:miter lim="800000"/>
          </a:ln>
          <a:effectLst/>
        </p:spPr>
        <p:txBody>
          <a:bodyPr vert="eaVert" wrap="none" anchor="ctr"/>
          <a:lstStyle/>
          <a:p>
            <a:endParaRPr lang="zh-CN" altLang="en-US"/>
          </a:p>
        </p:txBody>
      </p:sp>
      <p:sp>
        <p:nvSpPr>
          <p:cNvPr id="73759" name="AutoShape 31"/>
          <p:cNvSpPr>
            <a:spLocks noChangeArrowheads="1"/>
          </p:cNvSpPr>
          <p:nvPr/>
        </p:nvSpPr>
        <p:spPr bwMode="auto">
          <a:xfrm>
            <a:off x="3228975" y="3860800"/>
            <a:ext cx="71438" cy="504825"/>
          </a:xfrm>
          <a:prstGeom prst="downArrow">
            <a:avLst>
              <a:gd name="adj1" fmla="val 50000"/>
              <a:gd name="adj2" fmla="val 176665"/>
            </a:avLst>
          </a:prstGeom>
          <a:solidFill>
            <a:schemeClr val="tx1"/>
          </a:solidFill>
          <a:ln w="9525">
            <a:solidFill>
              <a:schemeClr val="tx1"/>
            </a:solidFill>
            <a:miter lim="800000"/>
          </a:ln>
          <a:effectLst/>
        </p:spPr>
        <p:txBody>
          <a:bodyPr vert="eaVert" wrap="none" anchor="ctr"/>
          <a:lstStyle/>
          <a:p>
            <a:endParaRPr lang="zh-CN" altLang="en-US"/>
          </a:p>
        </p:txBody>
      </p:sp>
      <p:sp>
        <p:nvSpPr>
          <p:cNvPr id="73761" name="Text Box 33"/>
          <p:cNvSpPr txBox="1">
            <a:spLocks noChangeArrowheads="1"/>
          </p:cNvSpPr>
          <p:nvPr/>
        </p:nvSpPr>
        <p:spPr bwMode="auto">
          <a:xfrm>
            <a:off x="3976688" y="4365625"/>
            <a:ext cx="1008062" cy="396875"/>
          </a:xfrm>
          <a:prstGeom prst="rect">
            <a:avLst/>
          </a:prstGeom>
          <a:noFill/>
          <a:ln w="9525">
            <a:noFill/>
            <a:miter lim="800000"/>
          </a:ln>
          <a:effectLst/>
        </p:spPr>
        <p:txBody>
          <a:bodyPr>
            <a:spAutoFit/>
          </a:bodyPr>
          <a:lstStyle/>
          <a:p>
            <a:pPr>
              <a:spcBef>
                <a:spcPct val="50000"/>
              </a:spcBef>
            </a:pPr>
            <a:r>
              <a:rPr lang="zh-CN" altLang="en-US" sz="2000">
                <a:latin typeface="楷体" panose="02010609060101010101" charset="-122"/>
                <a:ea typeface="楷体" panose="02010609060101010101" charset="-122"/>
              </a:rPr>
              <a:t>章程 </a:t>
            </a:r>
            <a:endParaRPr lang="zh-CN" altLang="en-US" sz="2000">
              <a:latin typeface="楷体" panose="02010609060101010101" charset="-122"/>
              <a:ea typeface="楷体" panose="02010609060101010101" charset="-122"/>
            </a:endParaRPr>
          </a:p>
        </p:txBody>
      </p:sp>
      <p:sp>
        <p:nvSpPr>
          <p:cNvPr id="73762" name="Text Box 34"/>
          <p:cNvSpPr txBox="1">
            <a:spLocks noChangeArrowheads="1"/>
          </p:cNvSpPr>
          <p:nvPr/>
        </p:nvSpPr>
        <p:spPr bwMode="auto">
          <a:xfrm>
            <a:off x="6227763" y="4365625"/>
            <a:ext cx="1655762" cy="396875"/>
          </a:xfrm>
          <a:prstGeom prst="rect">
            <a:avLst/>
          </a:prstGeom>
          <a:noFill/>
          <a:ln w="9525">
            <a:noFill/>
            <a:miter lim="800000"/>
          </a:ln>
          <a:effectLst/>
        </p:spPr>
        <p:txBody>
          <a:bodyPr>
            <a:spAutoFit/>
          </a:bodyPr>
          <a:lstStyle/>
          <a:p>
            <a:pPr>
              <a:spcBef>
                <a:spcPct val="50000"/>
              </a:spcBef>
            </a:pPr>
            <a:r>
              <a:rPr lang="zh-CN" altLang="en-US" sz="2000">
                <a:latin typeface="楷体" panose="02010609060101010101" charset="-122"/>
                <a:ea typeface="楷体" panose="02010609060101010101" charset="-122"/>
              </a:rPr>
              <a:t>法定代表人 </a:t>
            </a:r>
            <a:endParaRPr lang="zh-CN" altLang="en-US" sz="2000">
              <a:latin typeface="楷体" panose="02010609060101010101" charset="-122"/>
              <a:ea typeface="楷体" panose="02010609060101010101" charset="-122"/>
            </a:endParaRPr>
          </a:p>
        </p:txBody>
      </p:sp>
      <p:sp>
        <p:nvSpPr>
          <p:cNvPr id="73763" name="Text Box 35"/>
          <p:cNvSpPr txBox="1">
            <a:spLocks noChangeArrowheads="1"/>
          </p:cNvSpPr>
          <p:nvPr/>
        </p:nvSpPr>
        <p:spPr bwMode="auto">
          <a:xfrm>
            <a:off x="5364163" y="4365625"/>
            <a:ext cx="1008062"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监事会 </a:t>
            </a:r>
            <a:endParaRPr lang="zh-CN" altLang="en-US" sz="2000">
              <a:latin typeface="楷体" panose="02010609060101010101" charset="-122"/>
              <a:ea typeface="楷体" panose="02010609060101010101" charset="-122"/>
            </a:endParaRPr>
          </a:p>
        </p:txBody>
      </p:sp>
      <p:sp>
        <p:nvSpPr>
          <p:cNvPr id="73764" name="Text Box 36"/>
          <p:cNvSpPr txBox="1">
            <a:spLocks noChangeArrowheads="1"/>
          </p:cNvSpPr>
          <p:nvPr/>
        </p:nvSpPr>
        <p:spPr bwMode="auto">
          <a:xfrm>
            <a:off x="1514475" y="4365625"/>
            <a:ext cx="10080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股东会</a:t>
            </a:r>
            <a:endParaRPr lang="zh-CN" altLang="en-US" sz="2000">
              <a:latin typeface="楷体" panose="02010609060101010101" charset="-122"/>
              <a:ea typeface="楷体" panose="02010609060101010101" charset="-122"/>
            </a:endParaRPr>
          </a:p>
        </p:txBody>
      </p:sp>
      <p:sp>
        <p:nvSpPr>
          <p:cNvPr id="73765" name="Text Box 37"/>
          <p:cNvSpPr txBox="1">
            <a:spLocks noChangeArrowheads="1"/>
          </p:cNvSpPr>
          <p:nvPr/>
        </p:nvSpPr>
        <p:spPr bwMode="auto">
          <a:xfrm>
            <a:off x="2771775" y="4365625"/>
            <a:ext cx="1295400"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董事会 </a:t>
            </a:r>
            <a:endParaRPr lang="zh-CN" altLang="en-US" sz="2000">
              <a:latin typeface="楷体" panose="02010609060101010101" charset="-122"/>
              <a:ea typeface="楷体" panose="02010609060101010101" charset="-122"/>
            </a:endParaRPr>
          </a:p>
        </p:txBody>
      </p:sp>
      <p:sp>
        <p:nvSpPr>
          <p:cNvPr id="73766" name="WordArt 38"/>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73767" name="Picture 39"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73768" name="Line 40"/>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73769" name="Text Box 41"/>
          <p:cNvSpPr txBox="1">
            <a:spLocks noChangeArrowheads="1"/>
          </p:cNvSpPr>
          <p:nvPr/>
        </p:nvSpPr>
        <p:spPr bwMode="auto">
          <a:xfrm>
            <a:off x="827088" y="16287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（一）公司治理结构的理解 </a:t>
            </a:r>
            <a:endParaRPr lang="zh-CN" altLang="en-US">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3767"/>
                                        </p:tgtEl>
                                        <p:attrNameLst>
                                          <p:attrName>style.visibility</p:attrName>
                                        </p:attrNameLst>
                                      </p:cBhvr>
                                      <p:to>
                                        <p:strVal val="visible"/>
                                      </p:to>
                                    </p:set>
                                    <p:animEffect transition="in" filter="dissolve">
                                      <p:cBhvr>
                                        <p:cTn id="7" dur="1000"/>
                                        <p:tgtEl>
                                          <p:spTgt spid="73767"/>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73766"/>
                                        </p:tgtEl>
                                        <p:attrNameLst>
                                          <p:attrName>style.visibility</p:attrName>
                                        </p:attrNameLst>
                                      </p:cBhvr>
                                      <p:to>
                                        <p:strVal val="visible"/>
                                      </p:to>
                                    </p:set>
                                    <p:animEffect transition="in" filter="strips(downRight)">
                                      <p:cBhvr>
                                        <p:cTn id="11" dur="1000"/>
                                        <p:tgtEl>
                                          <p:spTgt spid="7376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3768"/>
                                        </p:tgtEl>
                                        <p:attrNameLst>
                                          <p:attrName>style.visibility</p:attrName>
                                        </p:attrNameLst>
                                      </p:cBhvr>
                                      <p:to>
                                        <p:strVal val="visible"/>
                                      </p:to>
                                    </p:set>
                                    <p:animEffect transition="in" filter="wipe(left)">
                                      <p:cBhvr>
                                        <p:cTn id="15" dur="1000"/>
                                        <p:tgtEl>
                                          <p:spTgt spid="73768"/>
                                        </p:tgtEl>
                                      </p:cBhvr>
                                    </p:animEffect>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73769"/>
                                        </p:tgtEl>
                                        <p:attrNameLst>
                                          <p:attrName>style.visibility</p:attrName>
                                        </p:attrNameLst>
                                      </p:cBhvr>
                                      <p:to>
                                        <p:strVal val="visible"/>
                                      </p:to>
                                    </p:set>
                                    <p:animEffect transition="in" filter="fade">
                                      <p:cBhvr>
                                        <p:cTn id="19" dur="1000"/>
                                        <p:tgtEl>
                                          <p:spTgt spid="73769"/>
                                        </p:tgtEl>
                                      </p:cBhvr>
                                    </p:animEffect>
                                    <p:anim calcmode="lin" valueType="num">
                                      <p:cBhvr>
                                        <p:cTn id="20" dur="1000" fill="hold"/>
                                        <p:tgtEl>
                                          <p:spTgt spid="73769"/>
                                        </p:tgtEl>
                                        <p:attrNameLst>
                                          <p:attrName>ppt_x</p:attrName>
                                        </p:attrNameLst>
                                      </p:cBhvr>
                                      <p:tavLst>
                                        <p:tav tm="0">
                                          <p:val>
                                            <p:strVal val="#ppt_x"/>
                                          </p:val>
                                        </p:tav>
                                        <p:tav tm="100000">
                                          <p:val>
                                            <p:strVal val="#ppt_x"/>
                                          </p:val>
                                        </p:tav>
                                      </p:tavLst>
                                    </p:anim>
                                    <p:anim calcmode="lin" valueType="num">
                                      <p:cBhvr>
                                        <p:cTn id="21" dur="1000" fill="hold"/>
                                        <p:tgtEl>
                                          <p:spTgt spid="73769"/>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20" presetClass="entr" presetSubtype="0" fill="hold" grpId="0" nodeType="afterEffect">
                                  <p:stCondLst>
                                    <p:cond delay="1000"/>
                                  </p:stCondLst>
                                  <p:childTnLst>
                                    <p:set>
                                      <p:cBhvr>
                                        <p:cTn id="24" dur="1" fill="hold">
                                          <p:stCondLst>
                                            <p:cond delay="0"/>
                                          </p:stCondLst>
                                        </p:cTn>
                                        <p:tgtEl>
                                          <p:spTgt spid="73734"/>
                                        </p:tgtEl>
                                        <p:attrNameLst>
                                          <p:attrName>style.visibility</p:attrName>
                                        </p:attrNameLst>
                                      </p:cBhvr>
                                      <p:to>
                                        <p:strVal val="visible"/>
                                      </p:to>
                                    </p:set>
                                    <p:animEffect transition="in" filter="wedge">
                                      <p:cBhvr>
                                        <p:cTn id="25" dur="1000"/>
                                        <p:tgtEl>
                                          <p:spTgt spid="73734"/>
                                        </p:tgtEl>
                                      </p:cBhvr>
                                    </p:animEffect>
                                  </p:childTnLst>
                                </p:cTn>
                              </p:par>
                            </p:childTnLst>
                          </p:cTn>
                        </p:par>
                        <p:par>
                          <p:cTn id="26" fill="hold">
                            <p:stCondLst>
                              <p:cond delay="7000"/>
                            </p:stCondLst>
                            <p:childTnLst>
                              <p:par>
                                <p:cTn id="27" presetID="22" presetClass="entr" presetSubtype="1" fill="hold" grpId="0" nodeType="afterEffect">
                                  <p:stCondLst>
                                    <p:cond delay="0"/>
                                  </p:stCondLst>
                                  <p:childTnLst>
                                    <p:set>
                                      <p:cBhvr>
                                        <p:cTn id="28" dur="1" fill="hold">
                                          <p:stCondLst>
                                            <p:cond delay="0"/>
                                          </p:stCondLst>
                                        </p:cTn>
                                        <p:tgtEl>
                                          <p:spTgt spid="73740"/>
                                        </p:tgtEl>
                                        <p:attrNameLst>
                                          <p:attrName>style.visibility</p:attrName>
                                        </p:attrNameLst>
                                      </p:cBhvr>
                                      <p:to>
                                        <p:strVal val="visible"/>
                                      </p:to>
                                    </p:set>
                                    <p:animEffect transition="in" filter="wipe(up)">
                                      <p:cBhvr>
                                        <p:cTn id="29" dur="1000"/>
                                        <p:tgtEl>
                                          <p:spTgt spid="73740"/>
                                        </p:tgtEl>
                                      </p:cBhvr>
                                    </p:animEffect>
                                  </p:childTnLst>
                                </p:cTn>
                              </p:par>
                            </p:childTnLst>
                          </p:cTn>
                        </p:par>
                        <p:par>
                          <p:cTn id="30" fill="hold">
                            <p:stCondLst>
                              <p:cond delay="8000"/>
                            </p:stCondLst>
                            <p:childTnLst>
                              <p:par>
                                <p:cTn id="31" presetID="4" presetClass="entr" presetSubtype="32" fill="hold" grpId="0" nodeType="afterEffect">
                                  <p:stCondLst>
                                    <p:cond delay="0"/>
                                  </p:stCondLst>
                                  <p:childTnLst>
                                    <p:set>
                                      <p:cBhvr>
                                        <p:cTn id="32" dur="1" fill="hold">
                                          <p:stCondLst>
                                            <p:cond delay="0"/>
                                          </p:stCondLst>
                                        </p:cTn>
                                        <p:tgtEl>
                                          <p:spTgt spid="73732"/>
                                        </p:tgtEl>
                                        <p:attrNameLst>
                                          <p:attrName>style.visibility</p:attrName>
                                        </p:attrNameLst>
                                      </p:cBhvr>
                                      <p:to>
                                        <p:strVal val="visible"/>
                                      </p:to>
                                    </p:set>
                                    <p:animEffect transition="in" filter="box(out)">
                                      <p:cBhvr>
                                        <p:cTn id="33" dur="1000"/>
                                        <p:tgtEl>
                                          <p:spTgt spid="73732"/>
                                        </p:tgtEl>
                                      </p:cBhvr>
                                    </p:animEffect>
                                  </p:childTnLst>
                                </p:cTn>
                              </p:par>
                            </p:childTnLst>
                          </p:cTn>
                        </p:par>
                        <p:par>
                          <p:cTn id="34" fill="hold">
                            <p:stCondLst>
                              <p:cond delay="9000"/>
                            </p:stCondLst>
                            <p:childTnLst>
                              <p:par>
                                <p:cTn id="35" presetID="22" presetClass="entr" presetSubtype="1" fill="hold" grpId="0" nodeType="afterEffect">
                                  <p:stCondLst>
                                    <p:cond delay="0"/>
                                  </p:stCondLst>
                                  <p:childTnLst>
                                    <p:set>
                                      <p:cBhvr>
                                        <p:cTn id="36" dur="1" fill="hold">
                                          <p:stCondLst>
                                            <p:cond delay="0"/>
                                          </p:stCondLst>
                                        </p:cTn>
                                        <p:tgtEl>
                                          <p:spTgt spid="73741"/>
                                        </p:tgtEl>
                                        <p:attrNameLst>
                                          <p:attrName>style.visibility</p:attrName>
                                        </p:attrNameLst>
                                      </p:cBhvr>
                                      <p:to>
                                        <p:strVal val="visible"/>
                                      </p:to>
                                    </p:set>
                                    <p:animEffect transition="in" filter="wipe(up)">
                                      <p:cBhvr>
                                        <p:cTn id="37" dur="1000"/>
                                        <p:tgtEl>
                                          <p:spTgt spid="73741"/>
                                        </p:tgtEl>
                                      </p:cBhvr>
                                    </p:animEffect>
                                  </p:childTnLst>
                                </p:cTn>
                              </p:par>
                            </p:childTnLst>
                          </p:cTn>
                        </p:par>
                        <p:par>
                          <p:cTn id="38" fill="hold">
                            <p:stCondLst>
                              <p:cond delay="10000"/>
                            </p:stCondLst>
                            <p:childTnLst>
                              <p:par>
                                <p:cTn id="39" presetID="22" presetClass="entr" presetSubtype="2" fill="hold" grpId="0" nodeType="afterEffect">
                                  <p:stCondLst>
                                    <p:cond delay="0"/>
                                  </p:stCondLst>
                                  <p:childTnLst>
                                    <p:set>
                                      <p:cBhvr>
                                        <p:cTn id="40" dur="1" fill="hold">
                                          <p:stCondLst>
                                            <p:cond delay="0"/>
                                          </p:stCondLst>
                                        </p:cTn>
                                        <p:tgtEl>
                                          <p:spTgt spid="73743"/>
                                        </p:tgtEl>
                                        <p:attrNameLst>
                                          <p:attrName>style.visibility</p:attrName>
                                        </p:attrNameLst>
                                      </p:cBhvr>
                                      <p:to>
                                        <p:strVal val="visible"/>
                                      </p:to>
                                    </p:set>
                                    <p:animEffect transition="in" filter="wipe(right)">
                                      <p:cBhvr>
                                        <p:cTn id="41" dur="1000"/>
                                        <p:tgtEl>
                                          <p:spTgt spid="7374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742"/>
                                        </p:tgtEl>
                                        <p:attrNameLst>
                                          <p:attrName>style.visibility</p:attrName>
                                        </p:attrNameLst>
                                      </p:cBhvr>
                                      <p:to>
                                        <p:strVal val="visible"/>
                                      </p:to>
                                    </p:set>
                                    <p:animEffect transition="in" filter="wipe(left)">
                                      <p:cBhvr>
                                        <p:cTn id="44" dur="1000"/>
                                        <p:tgtEl>
                                          <p:spTgt spid="737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3758"/>
                                        </p:tgtEl>
                                        <p:attrNameLst>
                                          <p:attrName>style.visibility</p:attrName>
                                        </p:attrNameLst>
                                      </p:cBhvr>
                                      <p:to>
                                        <p:strVal val="visible"/>
                                      </p:to>
                                    </p:set>
                                    <p:animEffect transition="in" filter="wipe(up)">
                                      <p:cBhvr>
                                        <p:cTn id="49" dur="1000"/>
                                        <p:tgtEl>
                                          <p:spTgt spid="73758"/>
                                        </p:tgtEl>
                                      </p:cBhvr>
                                    </p:animEffect>
                                  </p:childTnLst>
                                </p:cTn>
                              </p:par>
                            </p:childTnLst>
                          </p:cTn>
                        </p:par>
                        <p:par>
                          <p:cTn id="50" fill="hold">
                            <p:stCondLst>
                              <p:cond delay="100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73764"/>
                                        </p:tgtEl>
                                        <p:attrNameLst>
                                          <p:attrName>style.visibility</p:attrName>
                                        </p:attrNameLst>
                                      </p:cBhvr>
                                      <p:to>
                                        <p:strVal val="visible"/>
                                      </p:to>
                                    </p:set>
                                    <p:anim calcmode="discrete" valueType="clr">
                                      <p:cBhvr override="childStyle">
                                        <p:cTn id="53" dur="500"/>
                                        <p:tgtEl>
                                          <p:spTgt spid="73764"/>
                                        </p:tgtEl>
                                        <p:attrNameLst>
                                          <p:attrName>style.color</p:attrName>
                                        </p:attrNameLst>
                                      </p:cBhvr>
                                      <p:tavLst>
                                        <p:tav tm="0">
                                          <p:val>
                                            <p:clrVal>
                                              <a:schemeClr val="accent2"/>
                                            </p:clrVal>
                                          </p:val>
                                        </p:tav>
                                        <p:tav tm="50000">
                                          <p:val>
                                            <p:clrVal>
                                              <a:schemeClr val="hlink"/>
                                            </p:clrVal>
                                          </p:val>
                                        </p:tav>
                                      </p:tavLst>
                                    </p:anim>
                                    <p:anim calcmode="discrete" valueType="clr">
                                      <p:cBhvr>
                                        <p:cTn id="54" dur="500"/>
                                        <p:tgtEl>
                                          <p:spTgt spid="73764"/>
                                        </p:tgtEl>
                                        <p:attrNameLst>
                                          <p:attrName>fillcolor</p:attrName>
                                        </p:attrNameLst>
                                      </p:cBhvr>
                                      <p:tavLst>
                                        <p:tav tm="0">
                                          <p:val>
                                            <p:clrVal>
                                              <a:schemeClr val="accent2"/>
                                            </p:clrVal>
                                          </p:val>
                                        </p:tav>
                                        <p:tav tm="50000">
                                          <p:val>
                                            <p:clrVal>
                                              <a:schemeClr val="hlink"/>
                                            </p:clrVal>
                                          </p:val>
                                        </p:tav>
                                      </p:tavLst>
                                    </p:anim>
                                    <p:set>
                                      <p:cBhvr>
                                        <p:cTn id="55" dur="500"/>
                                        <p:tgtEl>
                                          <p:spTgt spid="73764"/>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73745"/>
                                        </p:tgtEl>
                                        <p:attrNameLst>
                                          <p:attrName>style.visibility</p:attrName>
                                        </p:attrNameLst>
                                      </p:cBhvr>
                                      <p:to>
                                        <p:strVal val="visible"/>
                                      </p:to>
                                    </p:set>
                                    <p:animEffect transition="in" filter="wipe(up)">
                                      <p:cBhvr>
                                        <p:cTn id="60" dur="1000"/>
                                        <p:tgtEl>
                                          <p:spTgt spid="73745"/>
                                        </p:tgtEl>
                                      </p:cBhvr>
                                    </p:animEffect>
                                  </p:childTnLst>
                                </p:cTn>
                              </p:par>
                            </p:childTnLst>
                          </p:cTn>
                        </p:par>
                        <p:par>
                          <p:cTn id="61" fill="hold">
                            <p:stCondLst>
                              <p:cond delay="100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73744"/>
                                        </p:tgtEl>
                                        <p:attrNameLst>
                                          <p:attrName>style.visibility</p:attrName>
                                        </p:attrNameLst>
                                      </p:cBhvr>
                                      <p:to>
                                        <p:strVal val="visible"/>
                                      </p:to>
                                    </p:set>
                                    <p:anim calcmode="discrete" valueType="clr">
                                      <p:cBhvr override="childStyle">
                                        <p:cTn id="64" dur="500"/>
                                        <p:tgtEl>
                                          <p:spTgt spid="73744"/>
                                        </p:tgtEl>
                                        <p:attrNameLst>
                                          <p:attrName>style.color</p:attrName>
                                        </p:attrNameLst>
                                      </p:cBhvr>
                                      <p:tavLst>
                                        <p:tav tm="0">
                                          <p:val>
                                            <p:clrVal>
                                              <a:schemeClr val="accent2"/>
                                            </p:clrVal>
                                          </p:val>
                                        </p:tav>
                                        <p:tav tm="50000">
                                          <p:val>
                                            <p:clrVal>
                                              <a:schemeClr val="hlink"/>
                                            </p:clrVal>
                                          </p:val>
                                        </p:tav>
                                      </p:tavLst>
                                    </p:anim>
                                    <p:anim calcmode="discrete" valueType="clr">
                                      <p:cBhvr>
                                        <p:cTn id="65" dur="500"/>
                                        <p:tgtEl>
                                          <p:spTgt spid="73744"/>
                                        </p:tgtEl>
                                        <p:attrNameLst>
                                          <p:attrName>fillcolor</p:attrName>
                                        </p:attrNameLst>
                                      </p:cBhvr>
                                      <p:tavLst>
                                        <p:tav tm="0">
                                          <p:val>
                                            <p:clrVal>
                                              <a:schemeClr val="accent2"/>
                                            </p:clrVal>
                                          </p:val>
                                        </p:tav>
                                        <p:tav tm="50000">
                                          <p:val>
                                            <p:clrVal>
                                              <a:schemeClr val="hlink"/>
                                            </p:clrVal>
                                          </p:val>
                                        </p:tav>
                                      </p:tavLst>
                                    </p:anim>
                                    <p:set>
                                      <p:cBhvr>
                                        <p:cTn id="66" dur="500"/>
                                        <p:tgtEl>
                                          <p:spTgt spid="73744"/>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73759"/>
                                        </p:tgtEl>
                                        <p:attrNameLst>
                                          <p:attrName>style.visibility</p:attrName>
                                        </p:attrNameLst>
                                      </p:cBhvr>
                                      <p:to>
                                        <p:strVal val="visible"/>
                                      </p:to>
                                    </p:set>
                                    <p:animEffect transition="in" filter="wipe(up)">
                                      <p:cBhvr>
                                        <p:cTn id="71" dur="500"/>
                                        <p:tgtEl>
                                          <p:spTgt spid="73759"/>
                                        </p:tgtEl>
                                      </p:cBhvr>
                                    </p:animEffect>
                                  </p:childTnLst>
                                </p:cTn>
                              </p:par>
                            </p:childTnLst>
                          </p:cTn>
                        </p:par>
                        <p:par>
                          <p:cTn id="72" fill="hold">
                            <p:stCondLst>
                              <p:cond delay="500"/>
                            </p:stCondLst>
                            <p:childTnLst>
                              <p:par>
                                <p:cTn id="73" presetID="27" presetClass="entr" presetSubtype="0" fill="hold" grpId="0" nodeType="afterEffect">
                                  <p:stCondLst>
                                    <p:cond delay="0"/>
                                  </p:stCondLst>
                                  <p:iterate type="lt">
                                    <p:tmPct val="50000"/>
                                  </p:iterate>
                                  <p:childTnLst>
                                    <p:set>
                                      <p:cBhvr>
                                        <p:cTn id="74" dur="1" fill="hold">
                                          <p:stCondLst>
                                            <p:cond delay="0"/>
                                          </p:stCondLst>
                                        </p:cTn>
                                        <p:tgtEl>
                                          <p:spTgt spid="73765"/>
                                        </p:tgtEl>
                                        <p:attrNameLst>
                                          <p:attrName>style.visibility</p:attrName>
                                        </p:attrNameLst>
                                      </p:cBhvr>
                                      <p:to>
                                        <p:strVal val="visible"/>
                                      </p:to>
                                    </p:set>
                                    <p:anim calcmode="discrete" valueType="clr">
                                      <p:cBhvr override="childStyle">
                                        <p:cTn id="75" dur="500"/>
                                        <p:tgtEl>
                                          <p:spTgt spid="73765"/>
                                        </p:tgtEl>
                                        <p:attrNameLst>
                                          <p:attrName>style.color</p:attrName>
                                        </p:attrNameLst>
                                      </p:cBhvr>
                                      <p:tavLst>
                                        <p:tav tm="0">
                                          <p:val>
                                            <p:clrVal>
                                              <a:schemeClr val="accent2"/>
                                            </p:clrVal>
                                          </p:val>
                                        </p:tav>
                                        <p:tav tm="50000">
                                          <p:val>
                                            <p:clrVal>
                                              <a:schemeClr val="hlink"/>
                                            </p:clrVal>
                                          </p:val>
                                        </p:tav>
                                      </p:tavLst>
                                    </p:anim>
                                    <p:anim calcmode="discrete" valueType="clr">
                                      <p:cBhvr>
                                        <p:cTn id="76" dur="500"/>
                                        <p:tgtEl>
                                          <p:spTgt spid="73765"/>
                                        </p:tgtEl>
                                        <p:attrNameLst>
                                          <p:attrName>fillcolor</p:attrName>
                                        </p:attrNameLst>
                                      </p:cBhvr>
                                      <p:tavLst>
                                        <p:tav tm="0">
                                          <p:val>
                                            <p:clrVal>
                                              <a:schemeClr val="accent2"/>
                                            </p:clrVal>
                                          </p:val>
                                        </p:tav>
                                        <p:tav tm="50000">
                                          <p:val>
                                            <p:clrVal>
                                              <a:schemeClr val="hlink"/>
                                            </p:clrVal>
                                          </p:val>
                                        </p:tav>
                                      </p:tavLst>
                                    </p:anim>
                                    <p:set>
                                      <p:cBhvr>
                                        <p:cTn id="77" dur="500"/>
                                        <p:tgtEl>
                                          <p:spTgt spid="73765"/>
                                        </p:tgtEl>
                                        <p:attrNameLst>
                                          <p:attrName>fill.type</p:attrName>
                                        </p:attrNameLst>
                                      </p:cBhvr>
                                      <p:to>
                                        <p:strVal val="solid"/>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73746"/>
                                        </p:tgtEl>
                                        <p:attrNameLst>
                                          <p:attrName>style.visibility</p:attrName>
                                        </p:attrNameLst>
                                      </p:cBhvr>
                                      <p:to>
                                        <p:strVal val="visible"/>
                                      </p:to>
                                    </p:set>
                                    <p:animEffect transition="in" filter="wipe(up)">
                                      <p:cBhvr>
                                        <p:cTn id="82" dur="1000"/>
                                        <p:tgtEl>
                                          <p:spTgt spid="73746"/>
                                        </p:tgtEl>
                                      </p:cBhvr>
                                    </p:animEffect>
                                  </p:childTnLst>
                                </p:cTn>
                              </p:par>
                            </p:childTnLst>
                          </p:cTn>
                        </p:par>
                        <p:par>
                          <p:cTn id="83" fill="hold">
                            <p:stCondLst>
                              <p:cond delay="1000"/>
                            </p:stCondLst>
                            <p:childTnLst>
                              <p:par>
                                <p:cTn id="84" presetID="27" presetClass="entr" presetSubtype="0" fill="hold" grpId="0" nodeType="afterEffect">
                                  <p:stCondLst>
                                    <p:cond delay="0"/>
                                  </p:stCondLst>
                                  <p:iterate type="lt">
                                    <p:tmPct val="50000"/>
                                  </p:iterate>
                                  <p:childTnLst>
                                    <p:set>
                                      <p:cBhvr>
                                        <p:cTn id="85" dur="1" fill="hold">
                                          <p:stCondLst>
                                            <p:cond delay="0"/>
                                          </p:stCondLst>
                                        </p:cTn>
                                        <p:tgtEl>
                                          <p:spTgt spid="73747"/>
                                        </p:tgtEl>
                                        <p:attrNameLst>
                                          <p:attrName>style.visibility</p:attrName>
                                        </p:attrNameLst>
                                      </p:cBhvr>
                                      <p:to>
                                        <p:strVal val="visible"/>
                                      </p:to>
                                    </p:set>
                                    <p:anim calcmode="discrete" valueType="clr">
                                      <p:cBhvr override="childStyle">
                                        <p:cTn id="86" dur="500"/>
                                        <p:tgtEl>
                                          <p:spTgt spid="73747"/>
                                        </p:tgtEl>
                                        <p:attrNameLst>
                                          <p:attrName>style.color</p:attrName>
                                        </p:attrNameLst>
                                      </p:cBhvr>
                                      <p:tavLst>
                                        <p:tav tm="0">
                                          <p:val>
                                            <p:clrVal>
                                              <a:schemeClr val="accent2"/>
                                            </p:clrVal>
                                          </p:val>
                                        </p:tav>
                                        <p:tav tm="50000">
                                          <p:val>
                                            <p:clrVal>
                                              <a:schemeClr val="hlink"/>
                                            </p:clrVal>
                                          </p:val>
                                        </p:tav>
                                      </p:tavLst>
                                    </p:anim>
                                    <p:anim calcmode="discrete" valueType="clr">
                                      <p:cBhvr>
                                        <p:cTn id="87" dur="500"/>
                                        <p:tgtEl>
                                          <p:spTgt spid="73747"/>
                                        </p:tgtEl>
                                        <p:attrNameLst>
                                          <p:attrName>fillcolor</p:attrName>
                                        </p:attrNameLst>
                                      </p:cBhvr>
                                      <p:tavLst>
                                        <p:tav tm="0">
                                          <p:val>
                                            <p:clrVal>
                                              <a:schemeClr val="accent2"/>
                                            </p:clrVal>
                                          </p:val>
                                        </p:tav>
                                        <p:tav tm="50000">
                                          <p:val>
                                            <p:clrVal>
                                              <a:schemeClr val="hlink"/>
                                            </p:clrVal>
                                          </p:val>
                                        </p:tav>
                                      </p:tavLst>
                                    </p:anim>
                                    <p:set>
                                      <p:cBhvr>
                                        <p:cTn id="88" dur="500"/>
                                        <p:tgtEl>
                                          <p:spTgt spid="73747"/>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73756"/>
                                        </p:tgtEl>
                                        <p:attrNameLst>
                                          <p:attrName>style.visibility</p:attrName>
                                        </p:attrNameLst>
                                      </p:cBhvr>
                                      <p:to>
                                        <p:strVal val="visible"/>
                                      </p:to>
                                    </p:set>
                                    <p:animEffect transition="in" filter="wipe(up)">
                                      <p:cBhvr>
                                        <p:cTn id="93" dur="1000"/>
                                        <p:tgtEl>
                                          <p:spTgt spid="73756"/>
                                        </p:tgtEl>
                                      </p:cBhvr>
                                    </p:animEffect>
                                  </p:childTnLst>
                                </p:cTn>
                              </p:par>
                            </p:childTnLst>
                          </p:cTn>
                        </p:par>
                        <p:par>
                          <p:cTn id="94" fill="hold">
                            <p:stCondLst>
                              <p:cond delay="1000"/>
                            </p:stCondLst>
                            <p:childTnLst>
                              <p:par>
                                <p:cTn id="95" presetID="27" presetClass="entr" presetSubtype="0" fill="hold" grpId="0" nodeType="afterEffect">
                                  <p:stCondLst>
                                    <p:cond delay="0"/>
                                  </p:stCondLst>
                                  <p:iterate type="lt">
                                    <p:tmPct val="50000"/>
                                  </p:iterate>
                                  <p:childTnLst>
                                    <p:set>
                                      <p:cBhvr>
                                        <p:cTn id="96" dur="1" fill="hold">
                                          <p:stCondLst>
                                            <p:cond delay="0"/>
                                          </p:stCondLst>
                                        </p:cTn>
                                        <p:tgtEl>
                                          <p:spTgt spid="73763"/>
                                        </p:tgtEl>
                                        <p:attrNameLst>
                                          <p:attrName>style.visibility</p:attrName>
                                        </p:attrNameLst>
                                      </p:cBhvr>
                                      <p:to>
                                        <p:strVal val="visible"/>
                                      </p:to>
                                    </p:set>
                                    <p:anim calcmode="discrete" valueType="clr">
                                      <p:cBhvr override="childStyle">
                                        <p:cTn id="97" dur="80"/>
                                        <p:tgtEl>
                                          <p:spTgt spid="73763"/>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73763"/>
                                        </p:tgtEl>
                                        <p:attrNameLst>
                                          <p:attrName>fillcolor</p:attrName>
                                        </p:attrNameLst>
                                      </p:cBhvr>
                                      <p:tavLst>
                                        <p:tav tm="0">
                                          <p:val>
                                            <p:clrVal>
                                              <a:schemeClr val="accent2"/>
                                            </p:clrVal>
                                          </p:val>
                                        </p:tav>
                                        <p:tav tm="50000">
                                          <p:val>
                                            <p:clrVal>
                                              <a:schemeClr val="hlink"/>
                                            </p:clrVal>
                                          </p:val>
                                        </p:tav>
                                      </p:tavLst>
                                    </p:anim>
                                    <p:set>
                                      <p:cBhvr>
                                        <p:cTn id="99" dur="80"/>
                                        <p:tgtEl>
                                          <p:spTgt spid="73763"/>
                                        </p:tgtEl>
                                        <p:attrNameLst>
                                          <p:attrName>fill.type</p:attrName>
                                        </p:attrNameLst>
                                      </p:cBhvr>
                                      <p:to>
                                        <p:strVal val="solid"/>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73748"/>
                                        </p:tgtEl>
                                        <p:attrNameLst>
                                          <p:attrName>style.visibility</p:attrName>
                                        </p:attrNameLst>
                                      </p:cBhvr>
                                      <p:to>
                                        <p:strVal val="visible"/>
                                      </p:to>
                                    </p:set>
                                    <p:animEffect transition="in" filter="wipe(up)">
                                      <p:cBhvr>
                                        <p:cTn id="104" dur="1000"/>
                                        <p:tgtEl>
                                          <p:spTgt spid="73748"/>
                                        </p:tgtEl>
                                      </p:cBhvr>
                                    </p:animEffect>
                                  </p:childTnLst>
                                </p:cTn>
                              </p:par>
                            </p:childTnLst>
                          </p:cTn>
                        </p:par>
                        <p:par>
                          <p:cTn id="105" fill="hold">
                            <p:stCondLst>
                              <p:cond delay="1000"/>
                            </p:stCondLst>
                            <p:childTnLst>
                              <p:par>
                                <p:cTn id="106" presetID="27" presetClass="entr" presetSubtype="0" fill="hold" grpId="0" nodeType="afterEffect">
                                  <p:stCondLst>
                                    <p:cond delay="0"/>
                                  </p:stCondLst>
                                  <p:iterate type="lt">
                                    <p:tmPct val="50000"/>
                                  </p:iterate>
                                  <p:childTnLst>
                                    <p:set>
                                      <p:cBhvr>
                                        <p:cTn id="107" dur="1" fill="hold">
                                          <p:stCondLst>
                                            <p:cond delay="0"/>
                                          </p:stCondLst>
                                        </p:cTn>
                                        <p:tgtEl>
                                          <p:spTgt spid="73749"/>
                                        </p:tgtEl>
                                        <p:attrNameLst>
                                          <p:attrName>style.visibility</p:attrName>
                                        </p:attrNameLst>
                                      </p:cBhvr>
                                      <p:to>
                                        <p:strVal val="visible"/>
                                      </p:to>
                                    </p:set>
                                    <p:anim calcmode="discrete" valueType="clr">
                                      <p:cBhvr override="childStyle">
                                        <p:cTn id="108" dur="500"/>
                                        <p:tgtEl>
                                          <p:spTgt spid="73749"/>
                                        </p:tgtEl>
                                        <p:attrNameLst>
                                          <p:attrName>style.color</p:attrName>
                                        </p:attrNameLst>
                                      </p:cBhvr>
                                      <p:tavLst>
                                        <p:tav tm="0">
                                          <p:val>
                                            <p:clrVal>
                                              <a:schemeClr val="accent2"/>
                                            </p:clrVal>
                                          </p:val>
                                        </p:tav>
                                        <p:tav tm="50000">
                                          <p:val>
                                            <p:clrVal>
                                              <a:schemeClr val="hlink"/>
                                            </p:clrVal>
                                          </p:val>
                                        </p:tav>
                                      </p:tavLst>
                                    </p:anim>
                                    <p:anim calcmode="discrete" valueType="clr">
                                      <p:cBhvr>
                                        <p:cTn id="109" dur="500"/>
                                        <p:tgtEl>
                                          <p:spTgt spid="73749"/>
                                        </p:tgtEl>
                                        <p:attrNameLst>
                                          <p:attrName>fillcolor</p:attrName>
                                        </p:attrNameLst>
                                      </p:cBhvr>
                                      <p:tavLst>
                                        <p:tav tm="0">
                                          <p:val>
                                            <p:clrVal>
                                              <a:schemeClr val="accent2"/>
                                            </p:clrVal>
                                          </p:val>
                                        </p:tav>
                                        <p:tav tm="50000">
                                          <p:val>
                                            <p:clrVal>
                                              <a:schemeClr val="hlink"/>
                                            </p:clrVal>
                                          </p:val>
                                        </p:tav>
                                      </p:tavLst>
                                    </p:anim>
                                    <p:set>
                                      <p:cBhvr>
                                        <p:cTn id="110" dur="500"/>
                                        <p:tgtEl>
                                          <p:spTgt spid="73749"/>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73757"/>
                                        </p:tgtEl>
                                        <p:attrNameLst>
                                          <p:attrName>style.visibility</p:attrName>
                                        </p:attrNameLst>
                                      </p:cBhvr>
                                      <p:to>
                                        <p:strVal val="visible"/>
                                      </p:to>
                                    </p:set>
                                    <p:animEffect transition="in" filter="wipe(up)">
                                      <p:cBhvr>
                                        <p:cTn id="115" dur="1000"/>
                                        <p:tgtEl>
                                          <p:spTgt spid="73757"/>
                                        </p:tgtEl>
                                      </p:cBhvr>
                                    </p:animEffect>
                                  </p:childTnLst>
                                </p:cTn>
                              </p:par>
                            </p:childTnLst>
                          </p:cTn>
                        </p:par>
                        <p:par>
                          <p:cTn id="116" fill="hold">
                            <p:stCondLst>
                              <p:cond delay="1000"/>
                            </p:stCondLst>
                            <p:childTnLst>
                              <p:par>
                                <p:cTn id="117" presetID="27" presetClass="entr" presetSubtype="0" fill="hold" grpId="0" nodeType="afterEffect">
                                  <p:stCondLst>
                                    <p:cond delay="0"/>
                                  </p:stCondLst>
                                  <p:iterate type="lt">
                                    <p:tmPct val="50000"/>
                                  </p:iterate>
                                  <p:childTnLst>
                                    <p:set>
                                      <p:cBhvr>
                                        <p:cTn id="118" dur="1" fill="hold">
                                          <p:stCondLst>
                                            <p:cond delay="0"/>
                                          </p:stCondLst>
                                        </p:cTn>
                                        <p:tgtEl>
                                          <p:spTgt spid="73762"/>
                                        </p:tgtEl>
                                        <p:attrNameLst>
                                          <p:attrName>style.visibility</p:attrName>
                                        </p:attrNameLst>
                                      </p:cBhvr>
                                      <p:to>
                                        <p:strVal val="visible"/>
                                      </p:to>
                                    </p:set>
                                    <p:anim calcmode="discrete" valueType="clr">
                                      <p:cBhvr override="childStyle">
                                        <p:cTn id="119" dur="500"/>
                                        <p:tgtEl>
                                          <p:spTgt spid="73762"/>
                                        </p:tgtEl>
                                        <p:attrNameLst>
                                          <p:attrName>style.color</p:attrName>
                                        </p:attrNameLst>
                                      </p:cBhvr>
                                      <p:tavLst>
                                        <p:tav tm="0">
                                          <p:val>
                                            <p:clrVal>
                                              <a:schemeClr val="accent2"/>
                                            </p:clrVal>
                                          </p:val>
                                        </p:tav>
                                        <p:tav tm="50000">
                                          <p:val>
                                            <p:clrVal>
                                              <a:schemeClr val="hlink"/>
                                            </p:clrVal>
                                          </p:val>
                                        </p:tav>
                                      </p:tavLst>
                                    </p:anim>
                                    <p:anim calcmode="discrete" valueType="clr">
                                      <p:cBhvr>
                                        <p:cTn id="120" dur="500"/>
                                        <p:tgtEl>
                                          <p:spTgt spid="73762"/>
                                        </p:tgtEl>
                                        <p:attrNameLst>
                                          <p:attrName>fillcolor</p:attrName>
                                        </p:attrNameLst>
                                      </p:cBhvr>
                                      <p:tavLst>
                                        <p:tav tm="0">
                                          <p:val>
                                            <p:clrVal>
                                              <a:schemeClr val="accent2"/>
                                            </p:clrVal>
                                          </p:val>
                                        </p:tav>
                                        <p:tav tm="50000">
                                          <p:val>
                                            <p:clrVal>
                                              <a:schemeClr val="hlink"/>
                                            </p:clrVal>
                                          </p:val>
                                        </p:tav>
                                      </p:tavLst>
                                    </p:anim>
                                    <p:set>
                                      <p:cBhvr>
                                        <p:cTn id="121" dur="500"/>
                                        <p:tgtEl>
                                          <p:spTgt spid="73762"/>
                                        </p:tgtEl>
                                        <p:attrNameLst>
                                          <p:attrName>fill.type</p:attrName>
                                        </p:attrNameLst>
                                      </p:cBhvr>
                                      <p:to>
                                        <p:strVal val="solid"/>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73752"/>
                                        </p:tgtEl>
                                        <p:attrNameLst>
                                          <p:attrName>style.visibility</p:attrName>
                                        </p:attrNameLst>
                                      </p:cBhvr>
                                      <p:to>
                                        <p:strVal val="visible"/>
                                      </p:to>
                                    </p:set>
                                    <p:animEffect transition="in" filter="wipe(up)">
                                      <p:cBhvr>
                                        <p:cTn id="126" dur="1000"/>
                                        <p:tgtEl>
                                          <p:spTgt spid="73752"/>
                                        </p:tgtEl>
                                      </p:cBhvr>
                                    </p:animEffect>
                                  </p:childTnLst>
                                </p:cTn>
                              </p:par>
                            </p:childTnLst>
                          </p:cTn>
                        </p:par>
                        <p:par>
                          <p:cTn id="127" fill="hold">
                            <p:stCondLst>
                              <p:cond delay="1000"/>
                            </p:stCondLst>
                            <p:childTnLst>
                              <p:par>
                                <p:cTn id="128" presetID="27" presetClass="entr" presetSubtype="0" fill="hold" grpId="0" nodeType="afterEffect">
                                  <p:stCondLst>
                                    <p:cond delay="0"/>
                                  </p:stCondLst>
                                  <p:iterate type="lt">
                                    <p:tmPct val="50000"/>
                                  </p:iterate>
                                  <p:childTnLst>
                                    <p:set>
                                      <p:cBhvr>
                                        <p:cTn id="129" dur="1" fill="hold">
                                          <p:stCondLst>
                                            <p:cond delay="0"/>
                                          </p:stCondLst>
                                        </p:cTn>
                                        <p:tgtEl>
                                          <p:spTgt spid="73753"/>
                                        </p:tgtEl>
                                        <p:attrNameLst>
                                          <p:attrName>style.visibility</p:attrName>
                                        </p:attrNameLst>
                                      </p:cBhvr>
                                      <p:to>
                                        <p:strVal val="visible"/>
                                      </p:to>
                                    </p:set>
                                    <p:anim calcmode="discrete" valueType="clr">
                                      <p:cBhvr override="childStyle">
                                        <p:cTn id="130" dur="500"/>
                                        <p:tgtEl>
                                          <p:spTgt spid="73753"/>
                                        </p:tgtEl>
                                        <p:attrNameLst>
                                          <p:attrName>style.color</p:attrName>
                                        </p:attrNameLst>
                                      </p:cBhvr>
                                      <p:tavLst>
                                        <p:tav tm="0">
                                          <p:val>
                                            <p:clrVal>
                                              <a:schemeClr val="accent2"/>
                                            </p:clrVal>
                                          </p:val>
                                        </p:tav>
                                        <p:tav tm="50000">
                                          <p:val>
                                            <p:clrVal>
                                              <a:schemeClr val="hlink"/>
                                            </p:clrVal>
                                          </p:val>
                                        </p:tav>
                                      </p:tavLst>
                                    </p:anim>
                                    <p:anim calcmode="discrete" valueType="clr">
                                      <p:cBhvr>
                                        <p:cTn id="131" dur="500"/>
                                        <p:tgtEl>
                                          <p:spTgt spid="73753"/>
                                        </p:tgtEl>
                                        <p:attrNameLst>
                                          <p:attrName>fillcolor</p:attrName>
                                        </p:attrNameLst>
                                      </p:cBhvr>
                                      <p:tavLst>
                                        <p:tav tm="0">
                                          <p:val>
                                            <p:clrVal>
                                              <a:schemeClr val="accent2"/>
                                            </p:clrVal>
                                          </p:val>
                                        </p:tav>
                                        <p:tav tm="50000">
                                          <p:val>
                                            <p:clrVal>
                                              <a:schemeClr val="hlink"/>
                                            </p:clrVal>
                                          </p:val>
                                        </p:tav>
                                      </p:tavLst>
                                    </p:anim>
                                    <p:set>
                                      <p:cBhvr>
                                        <p:cTn id="132" dur="500"/>
                                        <p:tgtEl>
                                          <p:spTgt spid="73753"/>
                                        </p:tgtEl>
                                        <p:attrNameLst>
                                          <p:attrName>fill.type</p:attrName>
                                        </p:attrNameLst>
                                      </p:cBhvr>
                                      <p:to>
                                        <p:strVal val="solid"/>
                                      </p:to>
                                    </p:se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73755"/>
                                        </p:tgtEl>
                                        <p:attrNameLst>
                                          <p:attrName>style.visibility</p:attrName>
                                        </p:attrNameLst>
                                      </p:cBhvr>
                                      <p:to>
                                        <p:strVal val="visible"/>
                                      </p:to>
                                    </p:set>
                                    <p:animEffect transition="in" filter="wipe(up)">
                                      <p:cBhvr>
                                        <p:cTn id="137" dur="1000"/>
                                        <p:tgtEl>
                                          <p:spTgt spid="73755"/>
                                        </p:tgtEl>
                                      </p:cBhvr>
                                    </p:animEffect>
                                  </p:childTnLst>
                                </p:cTn>
                              </p:par>
                            </p:childTnLst>
                          </p:cTn>
                        </p:par>
                        <p:par>
                          <p:cTn id="138" fill="hold">
                            <p:stCondLst>
                              <p:cond delay="1000"/>
                            </p:stCondLst>
                            <p:childTnLst>
                              <p:par>
                                <p:cTn id="139" presetID="27" presetClass="entr" presetSubtype="0" fill="hold" grpId="0" nodeType="afterEffect">
                                  <p:stCondLst>
                                    <p:cond delay="0"/>
                                  </p:stCondLst>
                                  <p:iterate type="lt">
                                    <p:tmPct val="50000"/>
                                  </p:iterate>
                                  <p:childTnLst>
                                    <p:set>
                                      <p:cBhvr>
                                        <p:cTn id="140" dur="1" fill="hold">
                                          <p:stCondLst>
                                            <p:cond delay="0"/>
                                          </p:stCondLst>
                                        </p:cTn>
                                        <p:tgtEl>
                                          <p:spTgt spid="73761"/>
                                        </p:tgtEl>
                                        <p:attrNameLst>
                                          <p:attrName>style.visibility</p:attrName>
                                        </p:attrNameLst>
                                      </p:cBhvr>
                                      <p:to>
                                        <p:strVal val="visible"/>
                                      </p:to>
                                    </p:set>
                                    <p:anim calcmode="discrete" valueType="clr">
                                      <p:cBhvr override="childStyle">
                                        <p:cTn id="141" dur="500"/>
                                        <p:tgtEl>
                                          <p:spTgt spid="73761"/>
                                        </p:tgtEl>
                                        <p:attrNameLst>
                                          <p:attrName>style.color</p:attrName>
                                        </p:attrNameLst>
                                      </p:cBhvr>
                                      <p:tavLst>
                                        <p:tav tm="0">
                                          <p:val>
                                            <p:clrVal>
                                              <a:schemeClr val="accent2"/>
                                            </p:clrVal>
                                          </p:val>
                                        </p:tav>
                                        <p:tav tm="50000">
                                          <p:val>
                                            <p:clrVal>
                                              <a:schemeClr val="hlink"/>
                                            </p:clrVal>
                                          </p:val>
                                        </p:tav>
                                      </p:tavLst>
                                    </p:anim>
                                    <p:anim calcmode="discrete" valueType="clr">
                                      <p:cBhvr>
                                        <p:cTn id="142" dur="500"/>
                                        <p:tgtEl>
                                          <p:spTgt spid="73761"/>
                                        </p:tgtEl>
                                        <p:attrNameLst>
                                          <p:attrName>fillcolor</p:attrName>
                                        </p:attrNameLst>
                                      </p:cBhvr>
                                      <p:tavLst>
                                        <p:tav tm="0">
                                          <p:val>
                                            <p:clrVal>
                                              <a:schemeClr val="accent2"/>
                                            </p:clrVal>
                                          </p:val>
                                        </p:tav>
                                        <p:tav tm="50000">
                                          <p:val>
                                            <p:clrVal>
                                              <a:schemeClr val="hlink"/>
                                            </p:clrVal>
                                          </p:val>
                                        </p:tav>
                                      </p:tavLst>
                                    </p:anim>
                                    <p:set>
                                      <p:cBhvr>
                                        <p:cTn id="143" dur="500"/>
                                        <p:tgtEl>
                                          <p:spTgt spid="73761"/>
                                        </p:tgtEl>
                                        <p:attrNameLst>
                                          <p:attrName>fill.type</p:attrName>
                                        </p:attrNameLst>
                                      </p:cBhvr>
                                      <p:to>
                                        <p:strVal val="solid"/>
                                      </p:to>
                                    </p:set>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grpId="0" nodeType="clickEffect">
                                  <p:stCondLst>
                                    <p:cond delay="0"/>
                                  </p:stCondLst>
                                  <p:childTnLst>
                                    <p:set>
                                      <p:cBhvr>
                                        <p:cTn id="147" dur="1" fill="hold">
                                          <p:stCondLst>
                                            <p:cond delay="0"/>
                                          </p:stCondLst>
                                        </p:cTn>
                                        <p:tgtEl>
                                          <p:spTgt spid="73750"/>
                                        </p:tgtEl>
                                        <p:attrNameLst>
                                          <p:attrName>style.visibility</p:attrName>
                                        </p:attrNameLst>
                                      </p:cBhvr>
                                      <p:to>
                                        <p:strVal val="visible"/>
                                      </p:to>
                                    </p:set>
                                    <p:animEffect transition="in" filter="wipe(up)">
                                      <p:cBhvr>
                                        <p:cTn id="148" dur="1000"/>
                                        <p:tgtEl>
                                          <p:spTgt spid="73750"/>
                                        </p:tgtEl>
                                      </p:cBhvr>
                                    </p:animEffect>
                                  </p:childTnLst>
                                </p:cTn>
                              </p:par>
                            </p:childTnLst>
                          </p:cTn>
                        </p:par>
                        <p:par>
                          <p:cTn id="149" fill="hold">
                            <p:stCondLst>
                              <p:cond delay="1000"/>
                            </p:stCondLst>
                            <p:childTnLst>
                              <p:par>
                                <p:cTn id="150" presetID="27" presetClass="entr" presetSubtype="0" fill="hold" grpId="0" nodeType="afterEffect">
                                  <p:stCondLst>
                                    <p:cond delay="0"/>
                                  </p:stCondLst>
                                  <p:iterate type="lt">
                                    <p:tmPct val="50000"/>
                                  </p:iterate>
                                  <p:childTnLst>
                                    <p:set>
                                      <p:cBhvr>
                                        <p:cTn id="151" dur="1" fill="hold">
                                          <p:stCondLst>
                                            <p:cond delay="0"/>
                                          </p:stCondLst>
                                        </p:cTn>
                                        <p:tgtEl>
                                          <p:spTgt spid="73751"/>
                                        </p:tgtEl>
                                        <p:attrNameLst>
                                          <p:attrName>style.visibility</p:attrName>
                                        </p:attrNameLst>
                                      </p:cBhvr>
                                      <p:to>
                                        <p:strVal val="visible"/>
                                      </p:to>
                                    </p:set>
                                    <p:anim calcmode="discrete" valueType="clr">
                                      <p:cBhvr override="childStyle">
                                        <p:cTn id="152" dur="500"/>
                                        <p:tgtEl>
                                          <p:spTgt spid="73751"/>
                                        </p:tgtEl>
                                        <p:attrNameLst>
                                          <p:attrName>style.color</p:attrName>
                                        </p:attrNameLst>
                                      </p:cBhvr>
                                      <p:tavLst>
                                        <p:tav tm="0">
                                          <p:val>
                                            <p:clrVal>
                                              <a:schemeClr val="accent2"/>
                                            </p:clrVal>
                                          </p:val>
                                        </p:tav>
                                        <p:tav tm="50000">
                                          <p:val>
                                            <p:clrVal>
                                              <a:schemeClr val="hlink"/>
                                            </p:clrVal>
                                          </p:val>
                                        </p:tav>
                                      </p:tavLst>
                                    </p:anim>
                                    <p:anim calcmode="discrete" valueType="clr">
                                      <p:cBhvr>
                                        <p:cTn id="153" dur="500"/>
                                        <p:tgtEl>
                                          <p:spTgt spid="73751"/>
                                        </p:tgtEl>
                                        <p:attrNameLst>
                                          <p:attrName>fillcolor</p:attrName>
                                        </p:attrNameLst>
                                      </p:cBhvr>
                                      <p:tavLst>
                                        <p:tav tm="0">
                                          <p:val>
                                            <p:clrVal>
                                              <a:schemeClr val="accent2"/>
                                            </p:clrVal>
                                          </p:val>
                                        </p:tav>
                                        <p:tav tm="50000">
                                          <p:val>
                                            <p:clrVal>
                                              <a:schemeClr val="hlink"/>
                                            </p:clrVal>
                                          </p:val>
                                        </p:tav>
                                      </p:tavLst>
                                    </p:anim>
                                    <p:set>
                                      <p:cBhvr>
                                        <p:cTn id="154" dur="500"/>
                                        <p:tgtEl>
                                          <p:spTgt spid="737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4" grpId="0"/>
      <p:bldP spid="73740" grpId="0" animBg="1"/>
      <p:bldP spid="73741" grpId="0" animBg="1"/>
      <p:bldP spid="73742" grpId="0" animBg="1"/>
      <p:bldP spid="73743" grpId="0" animBg="1"/>
      <p:bldP spid="73744" grpId="0"/>
      <p:bldP spid="73745" grpId="0" animBg="1"/>
      <p:bldP spid="73746" grpId="0" animBg="1"/>
      <p:bldP spid="73747" grpId="0"/>
      <p:bldP spid="73748" grpId="0" animBg="1"/>
      <p:bldP spid="73749" grpId="0"/>
      <p:bldP spid="73750" grpId="0" animBg="1"/>
      <p:bldP spid="73751" grpId="0"/>
      <p:bldP spid="73752" grpId="0" animBg="1"/>
      <p:bldP spid="73753" grpId="0"/>
      <p:bldP spid="73755" grpId="0" animBg="1"/>
      <p:bldP spid="73756" grpId="0" animBg="1"/>
      <p:bldP spid="73757" grpId="0" animBg="1"/>
      <p:bldP spid="73758" grpId="0" animBg="1"/>
      <p:bldP spid="73759" grpId="0" animBg="1"/>
      <p:bldP spid="73761" grpId="0"/>
      <p:bldP spid="73762" grpId="0"/>
      <p:bldP spid="73763" grpId="0"/>
      <p:bldP spid="73764" grpId="0"/>
      <p:bldP spid="73765" grpId="0"/>
      <p:bldP spid="73766" grpId="0" animBg="1"/>
      <p:bldP spid="73768" grpId="0" animBg="1"/>
      <p:bldP spid="737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80" name="WordArt 28"/>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74781" name="Picture 29"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74782" name="Line 30"/>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74783" name="Text Box 31"/>
          <p:cNvSpPr txBox="1">
            <a:spLocks noChangeArrowheads="1"/>
          </p:cNvSpPr>
          <p:nvPr/>
        </p:nvSpPr>
        <p:spPr bwMode="auto">
          <a:xfrm>
            <a:off x="827088" y="16287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（二）典型案例</a:t>
            </a:r>
            <a:endParaRPr lang="zh-CN" altLang="en-US">
              <a:latin typeface="隶书" pitchFamily="49" charset="-122"/>
              <a:ea typeface="隶书" pitchFamily="49" charset="-122"/>
            </a:endParaRPr>
          </a:p>
        </p:txBody>
      </p:sp>
      <p:sp>
        <p:nvSpPr>
          <p:cNvPr id="74784" name="Text Box 32"/>
          <p:cNvSpPr txBox="1">
            <a:spLocks noChangeArrowheads="1"/>
          </p:cNvSpPr>
          <p:nvPr/>
        </p:nvSpPr>
        <p:spPr bwMode="auto">
          <a:xfrm>
            <a:off x="900113" y="2205038"/>
            <a:ext cx="7885112" cy="3937000"/>
          </a:xfrm>
          <a:prstGeom prst="rect">
            <a:avLst/>
          </a:prstGeom>
          <a:noFill/>
          <a:ln w="9525">
            <a:noFill/>
            <a:miter lim="800000"/>
          </a:ln>
          <a:effectLst/>
        </p:spPr>
        <p:txBody>
          <a:bodyPr>
            <a:spAutoFit/>
          </a:bodyPr>
          <a:lstStyle/>
          <a:p>
            <a:pPr algn="l">
              <a:spcBef>
                <a:spcPct val="50000"/>
              </a:spcBef>
            </a:pPr>
            <a:r>
              <a:rPr lang="zh-CN" altLang="en-US" sz="1800">
                <a:latin typeface="楷体" panose="02010609060101010101" charset="-122"/>
                <a:ea typeface="楷体" panose="02010609060101010101" charset="-122"/>
              </a:rPr>
              <a:t>    某有限公司共有股东</a:t>
            </a:r>
            <a:r>
              <a:rPr lang="en-US" altLang="zh-CN" sz="1800">
                <a:latin typeface="楷体" panose="02010609060101010101" charset="-122"/>
                <a:ea typeface="楷体" panose="02010609060101010101" charset="-122"/>
              </a:rPr>
              <a:t>7</a:t>
            </a:r>
            <a:r>
              <a:rPr lang="zh-CN" altLang="en-US" sz="1800">
                <a:latin typeface="楷体" panose="02010609060101010101" charset="-122"/>
                <a:ea typeface="楷体" panose="02010609060101010101" charset="-122"/>
              </a:rPr>
              <a:t>人，在设立公司时，</a:t>
            </a:r>
            <a:r>
              <a:rPr lang="en-US" altLang="zh-CN" sz="1800">
                <a:latin typeface="楷体" panose="02010609060101010101" charset="-122"/>
                <a:ea typeface="楷体" panose="02010609060101010101" charset="-122"/>
              </a:rPr>
              <a:t>7</a:t>
            </a:r>
            <a:r>
              <a:rPr lang="zh-CN" altLang="en-US" sz="1800">
                <a:latin typeface="楷体" panose="02010609060101010101" charset="-122"/>
                <a:ea typeface="楷体" panose="02010609060101010101" charset="-122"/>
              </a:rPr>
              <a:t>名股东共同签署了</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发起人协议</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，其中约定“未经全体股东一致同意，不得增加股东人数”。协议签订后，在办理公司设立的工商登记时，使用了工商机关给定的格式章程进行了登记，未使用</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发起人协议</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。实际上，每名股东都代他人持有公司股权，大股东甲表面上持有公司</a:t>
            </a:r>
            <a:r>
              <a:rPr lang="en-US" altLang="zh-CN" sz="1800">
                <a:latin typeface="楷体" panose="02010609060101010101" charset="-122"/>
                <a:ea typeface="楷体" panose="02010609060101010101" charset="-122"/>
              </a:rPr>
              <a:t>30%</a:t>
            </a:r>
            <a:r>
              <a:rPr lang="zh-CN" altLang="en-US" sz="1800">
                <a:latin typeface="楷体" panose="02010609060101010101" charset="-122"/>
                <a:ea typeface="楷体" panose="02010609060101010101" charset="-122"/>
              </a:rPr>
              <a:t>的股权，但其还为</a:t>
            </a:r>
            <a:r>
              <a:rPr lang="en-US" altLang="zh-CN" sz="1800">
                <a:latin typeface="楷体" panose="02010609060101010101" charset="-122"/>
                <a:ea typeface="楷体" panose="02010609060101010101" charset="-122"/>
              </a:rPr>
              <a:t>A</a:t>
            </a:r>
            <a:r>
              <a:rPr lang="zh-CN" altLang="en-US" sz="1800">
                <a:latin typeface="楷体" panose="02010609060101010101" charset="-122"/>
                <a:ea typeface="楷体" panose="02010609060101010101" charset="-122"/>
              </a:rPr>
              <a:t>、</a:t>
            </a:r>
            <a:r>
              <a:rPr lang="en-US" altLang="zh-CN" sz="1800">
                <a:latin typeface="楷体" panose="02010609060101010101" charset="-122"/>
                <a:ea typeface="楷体" panose="02010609060101010101" charset="-122"/>
              </a:rPr>
              <a:t>B</a:t>
            </a:r>
            <a:r>
              <a:rPr lang="zh-CN" altLang="en-US" sz="1800">
                <a:latin typeface="楷体" panose="02010609060101010101" charset="-122"/>
                <a:ea typeface="楷体" panose="02010609060101010101" charset="-122"/>
              </a:rPr>
              <a:t>二人代持了各</a:t>
            </a:r>
            <a:r>
              <a:rPr lang="en-US" altLang="zh-CN" sz="1800">
                <a:latin typeface="楷体" panose="02010609060101010101" charset="-122"/>
                <a:ea typeface="楷体" panose="02010609060101010101" charset="-122"/>
              </a:rPr>
              <a:t>10%</a:t>
            </a:r>
            <a:r>
              <a:rPr lang="zh-CN" altLang="en-US" sz="1800">
                <a:latin typeface="楷体" panose="02010609060101010101" charset="-122"/>
                <a:ea typeface="楷体" panose="02010609060101010101" charset="-122"/>
              </a:rPr>
              <a:t>，实际上甲股东实际是仅持有公司</a:t>
            </a:r>
            <a:r>
              <a:rPr lang="en-US" altLang="zh-CN" sz="1800">
                <a:latin typeface="楷体" panose="02010609060101010101" charset="-122"/>
                <a:ea typeface="楷体" panose="02010609060101010101" charset="-122"/>
              </a:rPr>
              <a:t>10%</a:t>
            </a:r>
            <a:r>
              <a:rPr lang="zh-CN" altLang="en-US" sz="1800">
                <a:latin typeface="楷体" panose="02010609060101010101" charset="-122"/>
                <a:ea typeface="楷体" panose="02010609060101010101" charset="-122"/>
              </a:rPr>
              <a:t>的股权。在公司运营过程中，</a:t>
            </a:r>
            <a:r>
              <a:rPr lang="en-US" altLang="zh-CN" sz="1800">
                <a:latin typeface="楷体" panose="02010609060101010101" charset="-122"/>
                <a:ea typeface="楷体" panose="02010609060101010101" charset="-122"/>
              </a:rPr>
              <a:t>A</a:t>
            </a:r>
            <a:r>
              <a:rPr lang="zh-CN" altLang="en-US" sz="1800">
                <a:latin typeface="楷体" panose="02010609060101010101" charset="-122"/>
                <a:ea typeface="楷体" panose="02010609060101010101" charset="-122"/>
              </a:rPr>
              <a:t>、</a:t>
            </a:r>
            <a:r>
              <a:rPr lang="en-US" altLang="zh-CN" sz="1800">
                <a:latin typeface="楷体" panose="02010609060101010101" charset="-122"/>
                <a:ea typeface="楷体" panose="02010609060101010101" charset="-122"/>
              </a:rPr>
              <a:t>B</a:t>
            </a:r>
            <a:r>
              <a:rPr lang="zh-CN" altLang="en-US" sz="1800">
                <a:latin typeface="楷体" panose="02010609060101010101" charset="-122"/>
                <a:ea typeface="楷体" panose="02010609060101010101" charset="-122"/>
              </a:rPr>
              <a:t>二人与甲的矛盾逐渐表露，</a:t>
            </a:r>
            <a:r>
              <a:rPr lang="en-US" altLang="zh-CN" sz="1800">
                <a:latin typeface="楷体" panose="02010609060101010101" charset="-122"/>
                <a:ea typeface="楷体" panose="02010609060101010101" charset="-122"/>
              </a:rPr>
              <a:t>A</a:t>
            </a:r>
            <a:r>
              <a:rPr lang="zh-CN" altLang="en-US" sz="1800">
                <a:latin typeface="楷体" panose="02010609060101010101" charset="-122"/>
                <a:ea typeface="楷体" panose="02010609060101010101" charset="-122"/>
              </a:rPr>
              <a:t>、</a:t>
            </a:r>
            <a:r>
              <a:rPr lang="en-US" altLang="zh-CN" sz="1800">
                <a:latin typeface="楷体" panose="02010609060101010101" charset="-122"/>
                <a:ea typeface="楷体" panose="02010609060101010101" charset="-122"/>
              </a:rPr>
              <a:t>B</a:t>
            </a:r>
            <a:r>
              <a:rPr lang="zh-CN" altLang="en-US" sz="1800">
                <a:latin typeface="楷体" panose="02010609060101010101" charset="-122"/>
                <a:ea typeface="楷体" panose="02010609060101010101" charset="-122"/>
              </a:rPr>
              <a:t>即联合其他</a:t>
            </a:r>
            <a:r>
              <a:rPr lang="en-US" altLang="zh-CN" sz="1800">
                <a:latin typeface="楷体" panose="02010609060101010101" charset="-122"/>
                <a:ea typeface="楷体" panose="02010609060101010101" charset="-122"/>
              </a:rPr>
              <a:t>4</a:t>
            </a:r>
            <a:r>
              <a:rPr lang="zh-CN" altLang="en-US" sz="1800">
                <a:latin typeface="楷体" panose="02010609060101010101" charset="-122"/>
                <a:ea typeface="楷体" panose="02010609060101010101" charset="-122"/>
              </a:rPr>
              <a:t>名股东，依靠</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公司法解释三</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第二十四条第三款“实际出资人未经公司其他股东半数以上同意，请求公司变更股东、签发出资证明书、记载于股东名册、记载于公司章程并办理公司登记机关登记的，人民法院不予支持。”的规定，请求法院将</a:t>
            </a:r>
            <a:r>
              <a:rPr lang="en-US" altLang="zh-CN" sz="1800">
                <a:latin typeface="楷体" panose="02010609060101010101" charset="-122"/>
                <a:ea typeface="楷体" panose="02010609060101010101" charset="-122"/>
              </a:rPr>
              <a:t>A</a:t>
            </a:r>
            <a:r>
              <a:rPr lang="zh-CN" altLang="en-US" sz="1800">
                <a:latin typeface="楷体" panose="02010609060101010101" charset="-122"/>
                <a:ea typeface="楷体" panose="02010609060101010101" charset="-122"/>
              </a:rPr>
              <a:t>、</a:t>
            </a:r>
            <a:r>
              <a:rPr lang="en-US" altLang="zh-CN" sz="1800">
                <a:latin typeface="楷体" panose="02010609060101010101" charset="-122"/>
                <a:ea typeface="楷体" panose="02010609060101010101" charset="-122"/>
              </a:rPr>
              <a:t>B</a:t>
            </a:r>
            <a:r>
              <a:rPr lang="zh-CN" altLang="en-US" sz="1800">
                <a:latin typeface="楷体" panose="02010609060101010101" charset="-122"/>
                <a:ea typeface="楷体" panose="02010609060101010101" charset="-122"/>
              </a:rPr>
              <a:t>二人增加为公司股东，股东甲即以</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发起人协议</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中约定的“未经全体股东一致同意，不得增加股东人数”进行对抗，</a:t>
            </a:r>
            <a:r>
              <a:rPr lang="en-US" altLang="zh-CN" sz="1800">
                <a:latin typeface="楷体" panose="02010609060101010101" charset="-122"/>
                <a:ea typeface="楷体" panose="02010609060101010101" charset="-122"/>
              </a:rPr>
              <a:t>A</a:t>
            </a:r>
            <a:r>
              <a:rPr lang="zh-CN" altLang="en-US" sz="1800">
                <a:latin typeface="楷体" panose="02010609060101010101" charset="-122"/>
                <a:ea typeface="楷体" panose="02010609060101010101" charset="-122"/>
              </a:rPr>
              <a:t>、</a:t>
            </a:r>
            <a:r>
              <a:rPr lang="en-US" altLang="zh-CN" sz="1800">
                <a:latin typeface="楷体" panose="02010609060101010101" charset="-122"/>
                <a:ea typeface="楷体" panose="02010609060101010101" charset="-122"/>
              </a:rPr>
              <a:t>B</a:t>
            </a:r>
            <a:r>
              <a:rPr lang="zh-CN" altLang="en-US" sz="1800">
                <a:latin typeface="楷体" panose="02010609060101010101" charset="-122"/>
                <a:ea typeface="楷体" panose="02010609060101010101" charset="-122"/>
              </a:rPr>
              <a:t>二人及其他</a:t>
            </a:r>
            <a:r>
              <a:rPr lang="en-US" altLang="zh-CN" sz="1800">
                <a:latin typeface="楷体" panose="02010609060101010101" charset="-122"/>
                <a:ea typeface="楷体" panose="02010609060101010101" charset="-122"/>
              </a:rPr>
              <a:t>4</a:t>
            </a:r>
            <a:r>
              <a:rPr lang="zh-CN" altLang="en-US" sz="1800">
                <a:latin typeface="楷体" panose="02010609060101010101" charset="-122"/>
                <a:ea typeface="楷体" panose="02010609060101010101" charset="-122"/>
              </a:rPr>
              <a:t>名股东提出，该</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发起人协议</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不能对抗公司章程，公司章程对此没有约定，应当将</a:t>
            </a:r>
            <a:r>
              <a:rPr lang="en-US" altLang="zh-CN" sz="1800">
                <a:latin typeface="楷体" panose="02010609060101010101" charset="-122"/>
                <a:ea typeface="楷体" panose="02010609060101010101" charset="-122"/>
              </a:rPr>
              <a:t>A</a:t>
            </a:r>
            <a:r>
              <a:rPr lang="zh-CN" altLang="en-US" sz="1800">
                <a:latin typeface="楷体" panose="02010609060101010101" charset="-122"/>
                <a:ea typeface="楷体" panose="02010609060101010101" charset="-122"/>
              </a:rPr>
              <a:t>、</a:t>
            </a:r>
            <a:r>
              <a:rPr lang="en-US" altLang="zh-CN" sz="1800">
                <a:latin typeface="楷体" panose="02010609060101010101" charset="-122"/>
                <a:ea typeface="楷体" panose="02010609060101010101" charset="-122"/>
              </a:rPr>
              <a:t>B</a:t>
            </a:r>
            <a:r>
              <a:rPr lang="zh-CN" altLang="en-US" sz="1800">
                <a:latin typeface="楷体" panose="02010609060101010101" charset="-122"/>
                <a:ea typeface="楷体" panose="02010609060101010101" charset="-122"/>
              </a:rPr>
              <a:t>二人增加为公司股东。 </a:t>
            </a:r>
            <a:endParaRPr lang="zh-CN" altLang="en-US" sz="18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4781"/>
                                        </p:tgtEl>
                                        <p:attrNameLst>
                                          <p:attrName>style.visibility</p:attrName>
                                        </p:attrNameLst>
                                      </p:cBhvr>
                                      <p:to>
                                        <p:strVal val="visible"/>
                                      </p:to>
                                    </p:set>
                                    <p:animEffect transition="in" filter="dissolve">
                                      <p:cBhvr>
                                        <p:cTn id="7" dur="1000"/>
                                        <p:tgtEl>
                                          <p:spTgt spid="74781"/>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74780"/>
                                        </p:tgtEl>
                                        <p:attrNameLst>
                                          <p:attrName>style.visibility</p:attrName>
                                        </p:attrNameLst>
                                      </p:cBhvr>
                                      <p:to>
                                        <p:strVal val="visible"/>
                                      </p:to>
                                    </p:set>
                                    <p:animEffect transition="in" filter="strips(downRight)">
                                      <p:cBhvr>
                                        <p:cTn id="11" dur="1000"/>
                                        <p:tgtEl>
                                          <p:spTgt spid="7478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4782"/>
                                        </p:tgtEl>
                                        <p:attrNameLst>
                                          <p:attrName>style.visibility</p:attrName>
                                        </p:attrNameLst>
                                      </p:cBhvr>
                                      <p:to>
                                        <p:strVal val="visible"/>
                                      </p:to>
                                    </p:set>
                                    <p:animEffect transition="in" filter="wipe(left)">
                                      <p:cBhvr>
                                        <p:cTn id="15" dur="1000"/>
                                        <p:tgtEl>
                                          <p:spTgt spid="74782"/>
                                        </p:tgtEl>
                                      </p:cBhvr>
                                    </p:animEffect>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74783"/>
                                        </p:tgtEl>
                                        <p:attrNameLst>
                                          <p:attrName>style.visibility</p:attrName>
                                        </p:attrNameLst>
                                      </p:cBhvr>
                                      <p:to>
                                        <p:strVal val="visible"/>
                                      </p:to>
                                    </p:set>
                                    <p:animEffect transition="in" filter="fade">
                                      <p:cBhvr>
                                        <p:cTn id="19" dur="1000"/>
                                        <p:tgtEl>
                                          <p:spTgt spid="74783"/>
                                        </p:tgtEl>
                                      </p:cBhvr>
                                    </p:animEffect>
                                    <p:anim calcmode="lin" valueType="num">
                                      <p:cBhvr>
                                        <p:cTn id="20" dur="1000" fill="hold"/>
                                        <p:tgtEl>
                                          <p:spTgt spid="74783"/>
                                        </p:tgtEl>
                                        <p:attrNameLst>
                                          <p:attrName>ppt_x</p:attrName>
                                        </p:attrNameLst>
                                      </p:cBhvr>
                                      <p:tavLst>
                                        <p:tav tm="0">
                                          <p:val>
                                            <p:strVal val="#ppt_x"/>
                                          </p:val>
                                        </p:tav>
                                        <p:tav tm="100000">
                                          <p:val>
                                            <p:strVal val="#ppt_x"/>
                                          </p:val>
                                        </p:tav>
                                      </p:tavLst>
                                    </p:anim>
                                    <p:anim calcmode="lin" valueType="num">
                                      <p:cBhvr>
                                        <p:cTn id="21" dur="1000" fill="hold"/>
                                        <p:tgtEl>
                                          <p:spTgt spid="74783"/>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21" presetClass="entr" presetSubtype="4" fill="hold" grpId="0" nodeType="afterEffect">
                                  <p:stCondLst>
                                    <p:cond delay="0"/>
                                  </p:stCondLst>
                                  <p:childTnLst>
                                    <p:set>
                                      <p:cBhvr>
                                        <p:cTn id="24" dur="1" fill="hold">
                                          <p:stCondLst>
                                            <p:cond delay="0"/>
                                          </p:stCondLst>
                                        </p:cTn>
                                        <p:tgtEl>
                                          <p:spTgt spid="74784"/>
                                        </p:tgtEl>
                                        <p:attrNameLst>
                                          <p:attrName>style.visibility</p:attrName>
                                        </p:attrNameLst>
                                      </p:cBhvr>
                                      <p:to>
                                        <p:strVal val="visible"/>
                                      </p:to>
                                    </p:set>
                                    <p:animEffect transition="in" filter="wheel(4)">
                                      <p:cBhvr>
                                        <p:cTn id="25" dur="1000"/>
                                        <p:tgtEl>
                                          <p:spTgt spid="74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0" grpId="0" animBg="1"/>
      <p:bldP spid="74782" grpId="0" animBg="1"/>
      <p:bldP spid="74783" grpId="0"/>
      <p:bldP spid="747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75779"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75780"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75781" name="Text Box 5"/>
          <p:cNvSpPr txBox="1">
            <a:spLocks noChangeArrowheads="1"/>
          </p:cNvSpPr>
          <p:nvPr/>
        </p:nvSpPr>
        <p:spPr bwMode="auto">
          <a:xfrm>
            <a:off x="827088" y="18446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75782" name="Text Box 6"/>
          <p:cNvSpPr txBox="1">
            <a:spLocks noChangeArrowheads="1"/>
          </p:cNvSpPr>
          <p:nvPr/>
        </p:nvSpPr>
        <p:spPr bwMode="auto">
          <a:xfrm>
            <a:off x="827088" y="2924175"/>
            <a:ext cx="7489825" cy="3013075"/>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公司法</a:t>
            </a:r>
            <a:r>
              <a:rPr lang="en-US" altLang="zh-CN" sz="2400">
                <a:latin typeface="楷体" panose="02010609060101010101" charset="-122"/>
                <a:ea typeface="楷体" panose="02010609060101010101" charset="-122"/>
              </a:rPr>
              <a:t>》</a:t>
            </a:r>
            <a:r>
              <a:rPr lang="zh-CN" altLang="en-US" sz="2400">
                <a:latin typeface="楷体" panose="02010609060101010101" charset="-122"/>
                <a:ea typeface="楷体" panose="02010609060101010101" charset="-122"/>
              </a:rPr>
              <a:t>第二十五条：有限责任公司章程应当载明下列事项：（一）公司名称和住所；（二）公司经营范围；（三）公司注册资本；（四）股东的姓名或者名称；（五）股东的出资方式、出资额和出资时间；（六）公司的机构及其产生办法、职权、议事规则；（七）公司法定代表人；（八）股东会会议认为需要规定的其他事项。股东应当在公司章程上签名、盖章。</a:t>
            </a:r>
            <a:endParaRPr lang="zh-CN" altLang="en-US" sz="2400">
              <a:latin typeface="楷体" panose="02010609060101010101" charset="-122"/>
              <a:ea typeface="楷体" panose="02010609060101010101" charset="-122"/>
            </a:endParaRPr>
          </a:p>
        </p:txBody>
      </p:sp>
      <p:sp>
        <p:nvSpPr>
          <p:cNvPr id="75783" name="Text Box 7"/>
          <p:cNvSpPr txBox="1">
            <a:spLocks noChangeArrowheads="1"/>
          </p:cNvSpPr>
          <p:nvPr/>
        </p:nvSpPr>
        <p:spPr bwMode="auto">
          <a:xfrm>
            <a:off x="1258888" y="2347913"/>
            <a:ext cx="216058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相关法律：</a:t>
            </a:r>
            <a:endParaRPr lang="zh-CN" altLang="en-US">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1000"/>
                                        <p:tgtEl>
                                          <p:spTgt spid="75779"/>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75778"/>
                                        </p:tgtEl>
                                        <p:attrNameLst>
                                          <p:attrName>style.visibility</p:attrName>
                                        </p:attrNameLst>
                                      </p:cBhvr>
                                      <p:to>
                                        <p:strVal val="visible"/>
                                      </p:to>
                                    </p:set>
                                    <p:animEffect transition="in" filter="strips(downRight)">
                                      <p:cBhvr>
                                        <p:cTn id="11" dur="1000"/>
                                        <p:tgtEl>
                                          <p:spTgt spid="7577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5780"/>
                                        </p:tgtEl>
                                        <p:attrNameLst>
                                          <p:attrName>style.visibility</p:attrName>
                                        </p:attrNameLst>
                                      </p:cBhvr>
                                      <p:to>
                                        <p:strVal val="visible"/>
                                      </p:to>
                                    </p:set>
                                    <p:animEffect transition="in" filter="wipe(left)">
                                      <p:cBhvr>
                                        <p:cTn id="15" dur="1000"/>
                                        <p:tgtEl>
                                          <p:spTgt spid="75780"/>
                                        </p:tgtEl>
                                      </p:cBhvr>
                                    </p:animEffect>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75781"/>
                                        </p:tgtEl>
                                        <p:attrNameLst>
                                          <p:attrName>style.visibility</p:attrName>
                                        </p:attrNameLst>
                                      </p:cBhvr>
                                      <p:to>
                                        <p:strVal val="visible"/>
                                      </p:to>
                                    </p:set>
                                    <p:animEffect transition="in" filter="fade">
                                      <p:cBhvr>
                                        <p:cTn id="19" dur="1000"/>
                                        <p:tgtEl>
                                          <p:spTgt spid="75781"/>
                                        </p:tgtEl>
                                      </p:cBhvr>
                                    </p:animEffect>
                                    <p:anim calcmode="lin" valueType="num">
                                      <p:cBhvr>
                                        <p:cTn id="20" dur="1000" fill="hold"/>
                                        <p:tgtEl>
                                          <p:spTgt spid="75781"/>
                                        </p:tgtEl>
                                        <p:attrNameLst>
                                          <p:attrName>ppt_x</p:attrName>
                                        </p:attrNameLst>
                                      </p:cBhvr>
                                      <p:tavLst>
                                        <p:tav tm="0">
                                          <p:val>
                                            <p:strVal val="#ppt_x"/>
                                          </p:val>
                                        </p:tav>
                                        <p:tav tm="100000">
                                          <p:val>
                                            <p:strVal val="#ppt_x"/>
                                          </p:val>
                                        </p:tav>
                                      </p:tavLst>
                                    </p:anim>
                                    <p:anim calcmode="lin" valueType="num">
                                      <p:cBhvr>
                                        <p:cTn id="21" dur="1000" fill="hold"/>
                                        <p:tgtEl>
                                          <p:spTgt spid="75781"/>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12" presetClass="entr" presetSubtype="4" fill="hold" grpId="0" nodeType="afterEffect">
                                  <p:stCondLst>
                                    <p:cond delay="1000"/>
                                  </p:stCondLst>
                                  <p:childTnLst>
                                    <p:set>
                                      <p:cBhvr>
                                        <p:cTn id="24" dur="1" fill="hold">
                                          <p:stCondLst>
                                            <p:cond delay="0"/>
                                          </p:stCondLst>
                                        </p:cTn>
                                        <p:tgtEl>
                                          <p:spTgt spid="75783"/>
                                        </p:tgtEl>
                                        <p:attrNameLst>
                                          <p:attrName>style.visibility</p:attrName>
                                        </p:attrNameLst>
                                      </p:cBhvr>
                                      <p:to>
                                        <p:strVal val="visible"/>
                                      </p:to>
                                    </p:set>
                                    <p:animEffect transition="in" filter="slide(fromBottom)">
                                      <p:cBhvr>
                                        <p:cTn id="25" dur="1000"/>
                                        <p:tgtEl>
                                          <p:spTgt spid="75783"/>
                                        </p:tgtEl>
                                      </p:cBhvr>
                                    </p:animEffect>
                                  </p:childTnLst>
                                </p:cTn>
                              </p:par>
                            </p:childTnLst>
                          </p:cTn>
                        </p:par>
                        <p:par>
                          <p:cTn id="26" fill="hold">
                            <p:stCondLst>
                              <p:cond delay="7000"/>
                            </p:stCondLst>
                            <p:childTnLst>
                              <p:par>
                                <p:cTn id="27" presetID="14" presetClass="entr" presetSubtype="10" fill="hold" grpId="0" nodeType="afterEffect">
                                  <p:stCondLst>
                                    <p:cond delay="0"/>
                                  </p:stCondLst>
                                  <p:iterate type="lt">
                                    <p:tmPct val="0"/>
                                  </p:iterate>
                                  <p:childTnLst>
                                    <p:set>
                                      <p:cBhvr>
                                        <p:cTn id="28" dur="1" fill="hold">
                                          <p:stCondLst>
                                            <p:cond delay="0"/>
                                          </p:stCondLst>
                                        </p:cTn>
                                        <p:tgtEl>
                                          <p:spTgt spid="75782"/>
                                        </p:tgtEl>
                                        <p:attrNameLst>
                                          <p:attrName>style.visibility</p:attrName>
                                        </p:attrNameLst>
                                      </p:cBhvr>
                                      <p:to>
                                        <p:strVal val="visible"/>
                                      </p:to>
                                    </p:set>
                                    <p:animEffect transition="in" filter="randombar(horizontal)">
                                      <p:cBhvr>
                                        <p:cTn id="29" dur="10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80" grpId="0" animBg="1"/>
      <p:bldP spid="75781" grpId="0"/>
      <p:bldP spid="75782" grpId="0"/>
      <p:bldP spid="757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76803"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76804"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76805" name="Text Box 5"/>
          <p:cNvSpPr txBox="1">
            <a:spLocks noChangeArrowheads="1"/>
          </p:cNvSpPr>
          <p:nvPr/>
        </p:nvSpPr>
        <p:spPr bwMode="auto">
          <a:xfrm>
            <a:off x="827088" y="18446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76806" name="Text Box 6"/>
          <p:cNvSpPr txBox="1">
            <a:spLocks noChangeArrowheads="1"/>
          </p:cNvSpPr>
          <p:nvPr/>
        </p:nvSpPr>
        <p:spPr bwMode="auto">
          <a:xfrm>
            <a:off x="1330325" y="2492375"/>
            <a:ext cx="6913563"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1</a:t>
            </a:r>
            <a:r>
              <a:rPr lang="zh-CN" altLang="en-US" sz="2400">
                <a:latin typeface="楷体" panose="02010609060101010101" charset="-122"/>
                <a:ea typeface="楷体" panose="02010609060101010101" charset="-122"/>
              </a:rPr>
              <a:t>、公司的名称和住所。 </a:t>
            </a:r>
            <a:endParaRPr lang="zh-CN" altLang="en-US" sz="2400">
              <a:latin typeface="楷体" panose="02010609060101010101" charset="-122"/>
              <a:ea typeface="楷体" panose="02010609060101010101" charset="-122"/>
            </a:endParaRPr>
          </a:p>
        </p:txBody>
      </p:sp>
      <p:sp>
        <p:nvSpPr>
          <p:cNvPr id="76808" name="Text Box 8"/>
          <p:cNvSpPr txBox="1">
            <a:spLocks noChangeArrowheads="1"/>
          </p:cNvSpPr>
          <p:nvPr/>
        </p:nvSpPr>
        <p:spPr bwMode="auto">
          <a:xfrm>
            <a:off x="1331913" y="3357563"/>
            <a:ext cx="6913562"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2</a:t>
            </a:r>
            <a:r>
              <a:rPr lang="zh-CN" altLang="en-US" sz="2400">
                <a:latin typeface="楷体" panose="02010609060101010101" charset="-122"/>
                <a:ea typeface="楷体" panose="02010609060101010101" charset="-122"/>
              </a:rPr>
              <a:t>、公司的经营范围。 </a:t>
            </a:r>
            <a:endParaRPr lang="zh-CN" altLang="en-US" sz="2400">
              <a:latin typeface="楷体" panose="02010609060101010101" charset="-122"/>
              <a:ea typeface="楷体" panose="02010609060101010101" charset="-122"/>
            </a:endParaRPr>
          </a:p>
        </p:txBody>
      </p:sp>
      <p:sp>
        <p:nvSpPr>
          <p:cNvPr id="76810" name="Text Box 10"/>
          <p:cNvSpPr txBox="1">
            <a:spLocks noChangeArrowheads="1"/>
          </p:cNvSpPr>
          <p:nvPr/>
        </p:nvSpPr>
        <p:spPr bwMode="auto">
          <a:xfrm>
            <a:off x="1403350" y="4005263"/>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①是确定公司董事、监事、高管是否存在营业禁止的依据。 </a:t>
            </a:r>
            <a:endParaRPr lang="zh-CN" altLang="en-US" sz="2000">
              <a:latin typeface="楷体" panose="02010609060101010101" charset="-122"/>
              <a:ea typeface="楷体" panose="02010609060101010101" charset="-122"/>
            </a:endParaRPr>
          </a:p>
        </p:txBody>
      </p:sp>
      <p:sp>
        <p:nvSpPr>
          <p:cNvPr id="76811" name="Text Box 11"/>
          <p:cNvSpPr txBox="1">
            <a:spLocks noChangeArrowheads="1"/>
          </p:cNvSpPr>
          <p:nvPr/>
        </p:nvSpPr>
        <p:spPr bwMode="auto">
          <a:xfrm>
            <a:off x="1403350" y="4616450"/>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②股东的营业禁止问题。 </a:t>
            </a:r>
            <a:endParaRPr lang="zh-CN" altLang="en-US" sz="20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dissolve">
                                      <p:cBhvr>
                                        <p:cTn id="7" dur="1000"/>
                                        <p:tgtEl>
                                          <p:spTgt spid="76803"/>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76802"/>
                                        </p:tgtEl>
                                        <p:attrNameLst>
                                          <p:attrName>style.visibility</p:attrName>
                                        </p:attrNameLst>
                                      </p:cBhvr>
                                      <p:to>
                                        <p:strVal val="visible"/>
                                      </p:to>
                                    </p:set>
                                    <p:animEffect transition="in" filter="strips(downRight)">
                                      <p:cBhvr>
                                        <p:cTn id="11" dur="1000"/>
                                        <p:tgtEl>
                                          <p:spTgt spid="7680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6804"/>
                                        </p:tgtEl>
                                        <p:attrNameLst>
                                          <p:attrName>style.visibility</p:attrName>
                                        </p:attrNameLst>
                                      </p:cBhvr>
                                      <p:to>
                                        <p:strVal val="visible"/>
                                      </p:to>
                                    </p:set>
                                    <p:animEffect transition="in" filter="wipe(left)">
                                      <p:cBhvr>
                                        <p:cTn id="15" dur="1000"/>
                                        <p:tgtEl>
                                          <p:spTgt spid="76804"/>
                                        </p:tgtEl>
                                      </p:cBhvr>
                                    </p:animEffect>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76805"/>
                                        </p:tgtEl>
                                        <p:attrNameLst>
                                          <p:attrName>style.visibility</p:attrName>
                                        </p:attrNameLst>
                                      </p:cBhvr>
                                      <p:to>
                                        <p:strVal val="visible"/>
                                      </p:to>
                                    </p:set>
                                    <p:animEffect transition="in" filter="fade">
                                      <p:cBhvr>
                                        <p:cTn id="19" dur="1000"/>
                                        <p:tgtEl>
                                          <p:spTgt spid="76805"/>
                                        </p:tgtEl>
                                      </p:cBhvr>
                                    </p:animEffect>
                                    <p:anim calcmode="lin" valueType="num">
                                      <p:cBhvr>
                                        <p:cTn id="20" dur="1000" fill="hold"/>
                                        <p:tgtEl>
                                          <p:spTgt spid="76805"/>
                                        </p:tgtEl>
                                        <p:attrNameLst>
                                          <p:attrName>ppt_x</p:attrName>
                                        </p:attrNameLst>
                                      </p:cBhvr>
                                      <p:tavLst>
                                        <p:tav tm="0">
                                          <p:val>
                                            <p:strVal val="#ppt_x"/>
                                          </p:val>
                                        </p:tav>
                                        <p:tav tm="100000">
                                          <p:val>
                                            <p:strVal val="#ppt_x"/>
                                          </p:val>
                                        </p:tav>
                                      </p:tavLst>
                                    </p:anim>
                                    <p:anim calcmode="lin" valueType="num">
                                      <p:cBhvr>
                                        <p:cTn id="21" dur="1000" fill="hold"/>
                                        <p:tgtEl>
                                          <p:spTgt spid="76805"/>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14" presetClass="entr" presetSubtype="10" fill="hold" grpId="0" nodeType="afterEffect">
                                  <p:stCondLst>
                                    <p:cond delay="0"/>
                                  </p:stCondLst>
                                  <p:iterate type="lt">
                                    <p:tmPct val="0"/>
                                  </p:iterate>
                                  <p:childTnLst>
                                    <p:set>
                                      <p:cBhvr>
                                        <p:cTn id="24" dur="1" fill="hold">
                                          <p:stCondLst>
                                            <p:cond delay="0"/>
                                          </p:stCondLst>
                                        </p:cTn>
                                        <p:tgtEl>
                                          <p:spTgt spid="76806"/>
                                        </p:tgtEl>
                                        <p:attrNameLst>
                                          <p:attrName>style.visibility</p:attrName>
                                        </p:attrNameLst>
                                      </p:cBhvr>
                                      <p:to>
                                        <p:strVal val="visible"/>
                                      </p:to>
                                    </p:set>
                                    <p:animEffect transition="in" filter="randombar(horizontal)">
                                      <p:cBhvr>
                                        <p:cTn id="25" dur="1000"/>
                                        <p:tgtEl>
                                          <p:spTgt spid="76806"/>
                                        </p:tgtEl>
                                      </p:cBhvr>
                                    </p:animEffect>
                                  </p:childTnLst>
                                </p:cTn>
                              </p:par>
                            </p:childTnLst>
                          </p:cTn>
                        </p:par>
                        <p:par>
                          <p:cTn id="26" fill="hold">
                            <p:stCondLst>
                              <p:cond delay="6000"/>
                            </p:stCondLst>
                            <p:childTnLst>
                              <p:par>
                                <p:cTn id="27" presetID="14" presetClass="entr" presetSubtype="10" fill="hold" grpId="0" nodeType="afterEffect">
                                  <p:stCondLst>
                                    <p:cond delay="0"/>
                                  </p:stCondLst>
                                  <p:iterate type="lt">
                                    <p:tmPct val="0"/>
                                  </p:iterate>
                                  <p:childTnLst>
                                    <p:set>
                                      <p:cBhvr>
                                        <p:cTn id="28" dur="1" fill="hold">
                                          <p:stCondLst>
                                            <p:cond delay="0"/>
                                          </p:stCondLst>
                                        </p:cTn>
                                        <p:tgtEl>
                                          <p:spTgt spid="76808"/>
                                        </p:tgtEl>
                                        <p:attrNameLst>
                                          <p:attrName>style.visibility</p:attrName>
                                        </p:attrNameLst>
                                      </p:cBhvr>
                                      <p:to>
                                        <p:strVal val="visible"/>
                                      </p:to>
                                    </p:set>
                                    <p:animEffect transition="in" filter="randombar(horizontal)">
                                      <p:cBhvr>
                                        <p:cTn id="29" dur="1000"/>
                                        <p:tgtEl>
                                          <p:spTgt spid="76808"/>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6810"/>
                                        </p:tgtEl>
                                        <p:attrNameLst>
                                          <p:attrName>style.visibility</p:attrName>
                                        </p:attrNameLst>
                                      </p:cBhvr>
                                      <p:to>
                                        <p:strVal val="visible"/>
                                      </p:to>
                                    </p:set>
                                    <p:anim calcmode="lin" valueType="num">
                                      <p:cBhvr>
                                        <p:cTn id="34" dur="500" fill="hold"/>
                                        <p:tgtEl>
                                          <p:spTgt spid="7681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6810"/>
                                        </p:tgtEl>
                                        <p:attrNameLst>
                                          <p:attrName>ppt_y</p:attrName>
                                        </p:attrNameLst>
                                      </p:cBhvr>
                                      <p:tavLst>
                                        <p:tav tm="0">
                                          <p:val>
                                            <p:strVal val="#ppt_y"/>
                                          </p:val>
                                        </p:tav>
                                        <p:tav tm="100000">
                                          <p:val>
                                            <p:strVal val="#ppt_y"/>
                                          </p:val>
                                        </p:tav>
                                      </p:tavLst>
                                    </p:anim>
                                    <p:anim calcmode="lin" valueType="num">
                                      <p:cBhvr>
                                        <p:cTn id="36" dur="500" fill="hold"/>
                                        <p:tgtEl>
                                          <p:spTgt spid="7681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681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6810"/>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76811"/>
                                        </p:tgtEl>
                                        <p:attrNameLst>
                                          <p:attrName>style.visibility</p:attrName>
                                        </p:attrNameLst>
                                      </p:cBhvr>
                                      <p:to>
                                        <p:strVal val="visible"/>
                                      </p:to>
                                    </p:set>
                                    <p:anim calcmode="lin" valueType="num">
                                      <p:cBhvr>
                                        <p:cTn id="43" dur="500" fill="hold"/>
                                        <p:tgtEl>
                                          <p:spTgt spid="7681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6811"/>
                                        </p:tgtEl>
                                        <p:attrNameLst>
                                          <p:attrName>ppt_y</p:attrName>
                                        </p:attrNameLst>
                                      </p:cBhvr>
                                      <p:tavLst>
                                        <p:tav tm="0">
                                          <p:val>
                                            <p:strVal val="#ppt_y"/>
                                          </p:val>
                                        </p:tav>
                                        <p:tav tm="100000">
                                          <p:val>
                                            <p:strVal val="#ppt_y"/>
                                          </p:val>
                                        </p:tav>
                                      </p:tavLst>
                                    </p:anim>
                                    <p:anim calcmode="lin" valueType="num">
                                      <p:cBhvr>
                                        <p:cTn id="45" dur="500" fill="hold"/>
                                        <p:tgtEl>
                                          <p:spTgt spid="7681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681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6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4" grpId="0" animBg="1"/>
      <p:bldP spid="76805" grpId="0"/>
      <p:bldP spid="76806" grpId="0"/>
      <p:bldP spid="76808" grpId="0"/>
      <p:bldP spid="76810" grpId="0"/>
      <p:bldP spid="768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77827"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77828"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77829" name="Text Box 5"/>
          <p:cNvSpPr txBox="1">
            <a:spLocks noChangeArrowheads="1"/>
          </p:cNvSpPr>
          <p:nvPr/>
        </p:nvSpPr>
        <p:spPr bwMode="auto">
          <a:xfrm>
            <a:off x="827088" y="16287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77834" name="Text Box 10"/>
          <p:cNvSpPr txBox="1">
            <a:spLocks noChangeArrowheads="1"/>
          </p:cNvSpPr>
          <p:nvPr/>
        </p:nvSpPr>
        <p:spPr bwMode="auto">
          <a:xfrm>
            <a:off x="1331913" y="2133600"/>
            <a:ext cx="6913562" cy="822325"/>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3</a:t>
            </a:r>
            <a:r>
              <a:rPr lang="zh-CN" altLang="en-US" sz="2400">
                <a:latin typeface="楷体" panose="02010609060101010101" charset="-122"/>
                <a:ea typeface="楷体" panose="02010609060101010101" charset="-122"/>
              </a:rPr>
              <a:t>、公司注册资本、股东的出资方式、出资额和出资时间。 </a:t>
            </a:r>
            <a:endParaRPr lang="zh-CN" altLang="en-US" sz="2400">
              <a:latin typeface="楷体" panose="02010609060101010101" charset="-122"/>
              <a:ea typeface="楷体" panose="02010609060101010101" charset="-122"/>
            </a:endParaRPr>
          </a:p>
        </p:txBody>
      </p:sp>
      <p:sp>
        <p:nvSpPr>
          <p:cNvPr id="77837" name="Text Box 13"/>
          <p:cNvSpPr txBox="1">
            <a:spLocks noChangeArrowheads="1"/>
          </p:cNvSpPr>
          <p:nvPr/>
        </p:nvSpPr>
        <p:spPr bwMode="auto">
          <a:xfrm>
            <a:off x="1403350" y="2924175"/>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①实物出资的所有权转移 </a:t>
            </a:r>
            <a:endParaRPr lang="zh-CN" altLang="en-US" sz="2000">
              <a:latin typeface="楷体" panose="02010609060101010101" charset="-122"/>
              <a:ea typeface="楷体" panose="02010609060101010101" charset="-122"/>
            </a:endParaRPr>
          </a:p>
        </p:txBody>
      </p:sp>
      <p:sp>
        <p:nvSpPr>
          <p:cNvPr id="77838" name="Text Box 14"/>
          <p:cNvSpPr txBox="1">
            <a:spLocks noChangeArrowheads="1"/>
          </p:cNvSpPr>
          <p:nvPr/>
        </p:nvSpPr>
        <p:spPr bwMode="auto">
          <a:xfrm>
            <a:off x="1403350" y="3357563"/>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②认缴期限的明确确定 </a:t>
            </a:r>
            <a:endParaRPr lang="zh-CN" altLang="en-US" sz="2000">
              <a:latin typeface="楷体" panose="02010609060101010101" charset="-122"/>
              <a:ea typeface="楷体" panose="02010609060101010101" charset="-122"/>
            </a:endParaRPr>
          </a:p>
        </p:txBody>
      </p:sp>
      <p:sp>
        <p:nvSpPr>
          <p:cNvPr id="77839" name="Text Box 15"/>
          <p:cNvSpPr txBox="1">
            <a:spLocks noChangeArrowheads="1"/>
          </p:cNvSpPr>
          <p:nvPr/>
        </p:nvSpPr>
        <p:spPr bwMode="auto">
          <a:xfrm>
            <a:off x="1403350" y="3789363"/>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③未缴清股东的表决权、知情权、红利分配权的合理限制 </a:t>
            </a:r>
            <a:endParaRPr lang="zh-CN" altLang="en-US" sz="2000">
              <a:latin typeface="楷体" panose="02010609060101010101" charset="-122"/>
              <a:ea typeface="楷体" panose="02010609060101010101" charset="-122"/>
            </a:endParaRPr>
          </a:p>
        </p:txBody>
      </p:sp>
      <p:sp>
        <p:nvSpPr>
          <p:cNvPr id="77840" name="Text Box 16"/>
          <p:cNvSpPr txBox="1">
            <a:spLocks noChangeArrowheads="1"/>
          </p:cNvSpPr>
          <p:nvPr/>
        </p:nvSpPr>
        <p:spPr bwMode="auto">
          <a:xfrm>
            <a:off x="1403350" y="4221163"/>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④未缴清股东对已缴清股东的赔偿责任 </a:t>
            </a:r>
            <a:endParaRPr lang="zh-CN" altLang="en-US" sz="2000">
              <a:latin typeface="楷体" panose="02010609060101010101" charset="-122"/>
              <a:ea typeface="楷体" panose="02010609060101010101" charset="-122"/>
            </a:endParaRPr>
          </a:p>
        </p:txBody>
      </p:sp>
      <p:sp>
        <p:nvSpPr>
          <p:cNvPr id="77841" name="Text Box 17"/>
          <p:cNvSpPr txBox="1">
            <a:spLocks noChangeArrowheads="1"/>
          </p:cNvSpPr>
          <p:nvPr/>
        </p:nvSpPr>
        <p:spPr bwMode="auto">
          <a:xfrm>
            <a:off x="1403350" y="4581525"/>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⑤完全未缴纳出资股东的除名 </a:t>
            </a:r>
            <a:endParaRPr lang="zh-CN" altLang="en-US" sz="2000">
              <a:latin typeface="楷体" panose="02010609060101010101" charset="-122"/>
              <a:ea typeface="楷体" panose="02010609060101010101" charset="-122"/>
            </a:endParaRPr>
          </a:p>
        </p:txBody>
      </p:sp>
      <p:sp>
        <p:nvSpPr>
          <p:cNvPr id="77842" name="Text Box 18"/>
          <p:cNvSpPr txBox="1">
            <a:spLocks noChangeArrowheads="1"/>
          </p:cNvSpPr>
          <p:nvPr/>
        </p:nvSpPr>
        <p:spPr bwMode="auto">
          <a:xfrm>
            <a:off x="1403350" y="5048250"/>
            <a:ext cx="6913563" cy="1190625"/>
          </a:xfrm>
          <a:prstGeom prst="rect">
            <a:avLst/>
          </a:prstGeom>
          <a:noFill/>
          <a:ln w="9525">
            <a:noFill/>
            <a:miter lim="800000"/>
          </a:ln>
          <a:effectLst/>
        </p:spPr>
        <p:txBody>
          <a:bodyPr>
            <a:spAutoFit/>
          </a:bodyPr>
          <a:lstStyle/>
          <a:p>
            <a:pPr algn="l">
              <a:spcBef>
                <a:spcPct val="50000"/>
              </a:spcBef>
            </a:pPr>
            <a:r>
              <a:rPr lang="en-US" altLang="zh-CN" sz="1800">
                <a:latin typeface="楷体" panose="02010609060101010101" charset="-122"/>
                <a:ea typeface="楷体" panose="02010609060101010101" charset="-122"/>
              </a:rPr>
              <a:t>    《</a:t>
            </a:r>
            <a:r>
              <a:rPr lang="zh-CN" altLang="en-US" sz="1800">
                <a:latin typeface="楷体" panose="02010609060101010101" charset="-122"/>
                <a:ea typeface="楷体" panose="02010609060101010101" charset="-122"/>
              </a:rPr>
              <a:t>公司法解释三</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第十八条：有限责任公司的股东未履行出资义务或者抽逃全部出资，经公司催告缴纳或者返还，其在合理期间内仍未缴纳或者返还出资，公司以股东会决议解除该股东的股东资格，该股东请求确认该解除行为无效的，人民法院不予支持。 </a:t>
            </a:r>
            <a:endParaRPr lang="zh-CN" altLang="en-US" sz="18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77834"/>
                                        </p:tgtEl>
                                        <p:attrNameLst>
                                          <p:attrName>style.visibility</p:attrName>
                                        </p:attrNameLst>
                                      </p:cBhvr>
                                      <p:to>
                                        <p:strVal val="visible"/>
                                      </p:to>
                                    </p:set>
                                    <p:animEffect transition="in" filter="randombar(horizontal)">
                                      <p:cBhvr>
                                        <p:cTn id="7" dur="1000"/>
                                        <p:tgtEl>
                                          <p:spTgt spid="7783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77837"/>
                                        </p:tgtEl>
                                        <p:attrNameLst>
                                          <p:attrName>style.visibility</p:attrName>
                                        </p:attrNameLst>
                                      </p:cBhvr>
                                      <p:to>
                                        <p:strVal val="visible"/>
                                      </p:to>
                                    </p:set>
                                    <p:anim calcmode="lin" valueType="num">
                                      <p:cBhvr>
                                        <p:cTn id="12" dur="500" fill="hold"/>
                                        <p:tgtEl>
                                          <p:spTgt spid="7783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7837"/>
                                        </p:tgtEl>
                                        <p:attrNameLst>
                                          <p:attrName>ppt_y</p:attrName>
                                        </p:attrNameLst>
                                      </p:cBhvr>
                                      <p:tavLst>
                                        <p:tav tm="0">
                                          <p:val>
                                            <p:strVal val="#ppt_y"/>
                                          </p:val>
                                        </p:tav>
                                        <p:tav tm="100000">
                                          <p:val>
                                            <p:strVal val="#ppt_y"/>
                                          </p:val>
                                        </p:tav>
                                      </p:tavLst>
                                    </p:anim>
                                    <p:anim calcmode="lin" valueType="num">
                                      <p:cBhvr>
                                        <p:cTn id="14" dur="500" fill="hold"/>
                                        <p:tgtEl>
                                          <p:spTgt spid="7783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783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7837"/>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7838"/>
                                        </p:tgtEl>
                                        <p:attrNameLst>
                                          <p:attrName>style.visibility</p:attrName>
                                        </p:attrNameLst>
                                      </p:cBhvr>
                                      <p:to>
                                        <p:strVal val="visible"/>
                                      </p:to>
                                    </p:set>
                                    <p:anim calcmode="lin" valueType="num">
                                      <p:cBhvr>
                                        <p:cTn id="21" dur="500" fill="hold"/>
                                        <p:tgtEl>
                                          <p:spTgt spid="7783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7838"/>
                                        </p:tgtEl>
                                        <p:attrNameLst>
                                          <p:attrName>ppt_y</p:attrName>
                                        </p:attrNameLst>
                                      </p:cBhvr>
                                      <p:tavLst>
                                        <p:tav tm="0">
                                          <p:val>
                                            <p:strVal val="#ppt_y"/>
                                          </p:val>
                                        </p:tav>
                                        <p:tav tm="100000">
                                          <p:val>
                                            <p:strVal val="#ppt_y"/>
                                          </p:val>
                                        </p:tav>
                                      </p:tavLst>
                                    </p:anim>
                                    <p:anim calcmode="lin" valueType="num">
                                      <p:cBhvr>
                                        <p:cTn id="23" dur="500" fill="hold"/>
                                        <p:tgtEl>
                                          <p:spTgt spid="7783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783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7838"/>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7839"/>
                                        </p:tgtEl>
                                        <p:attrNameLst>
                                          <p:attrName>style.visibility</p:attrName>
                                        </p:attrNameLst>
                                      </p:cBhvr>
                                      <p:to>
                                        <p:strVal val="visible"/>
                                      </p:to>
                                    </p:set>
                                    <p:anim calcmode="lin" valueType="num">
                                      <p:cBhvr>
                                        <p:cTn id="30" dur="500" fill="hold"/>
                                        <p:tgtEl>
                                          <p:spTgt spid="7783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7839"/>
                                        </p:tgtEl>
                                        <p:attrNameLst>
                                          <p:attrName>ppt_y</p:attrName>
                                        </p:attrNameLst>
                                      </p:cBhvr>
                                      <p:tavLst>
                                        <p:tav tm="0">
                                          <p:val>
                                            <p:strVal val="#ppt_y"/>
                                          </p:val>
                                        </p:tav>
                                        <p:tav tm="100000">
                                          <p:val>
                                            <p:strVal val="#ppt_y"/>
                                          </p:val>
                                        </p:tav>
                                      </p:tavLst>
                                    </p:anim>
                                    <p:anim calcmode="lin" valueType="num">
                                      <p:cBhvr>
                                        <p:cTn id="32" dur="500" fill="hold"/>
                                        <p:tgtEl>
                                          <p:spTgt spid="7783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78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7839"/>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77840"/>
                                        </p:tgtEl>
                                        <p:attrNameLst>
                                          <p:attrName>style.visibility</p:attrName>
                                        </p:attrNameLst>
                                      </p:cBhvr>
                                      <p:to>
                                        <p:strVal val="visible"/>
                                      </p:to>
                                    </p:set>
                                    <p:anim calcmode="lin" valueType="num">
                                      <p:cBhvr>
                                        <p:cTn id="39" dur="500" fill="hold"/>
                                        <p:tgtEl>
                                          <p:spTgt spid="7784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7840"/>
                                        </p:tgtEl>
                                        <p:attrNameLst>
                                          <p:attrName>ppt_y</p:attrName>
                                        </p:attrNameLst>
                                      </p:cBhvr>
                                      <p:tavLst>
                                        <p:tav tm="0">
                                          <p:val>
                                            <p:strVal val="#ppt_y"/>
                                          </p:val>
                                        </p:tav>
                                        <p:tav tm="100000">
                                          <p:val>
                                            <p:strVal val="#ppt_y"/>
                                          </p:val>
                                        </p:tav>
                                      </p:tavLst>
                                    </p:anim>
                                    <p:anim calcmode="lin" valueType="num">
                                      <p:cBhvr>
                                        <p:cTn id="41" dur="500" fill="hold"/>
                                        <p:tgtEl>
                                          <p:spTgt spid="7784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784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7840"/>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77841"/>
                                        </p:tgtEl>
                                        <p:attrNameLst>
                                          <p:attrName>style.visibility</p:attrName>
                                        </p:attrNameLst>
                                      </p:cBhvr>
                                      <p:to>
                                        <p:strVal val="visible"/>
                                      </p:to>
                                    </p:set>
                                    <p:anim calcmode="lin" valueType="num">
                                      <p:cBhvr>
                                        <p:cTn id="48" dur="500" fill="hold"/>
                                        <p:tgtEl>
                                          <p:spTgt spid="7784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77841"/>
                                        </p:tgtEl>
                                        <p:attrNameLst>
                                          <p:attrName>ppt_y</p:attrName>
                                        </p:attrNameLst>
                                      </p:cBhvr>
                                      <p:tavLst>
                                        <p:tav tm="0">
                                          <p:val>
                                            <p:strVal val="#ppt_y"/>
                                          </p:val>
                                        </p:tav>
                                        <p:tav tm="100000">
                                          <p:val>
                                            <p:strVal val="#ppt_y"/>
                                          </p:val>
                                        </p:tav>
                                      </p:tavLst>
                                    </p:anim>
                                    <p:anim calcmode="lin" valueType="num">
                                      <p:cBhvr>
                                        <p:cTn id="50" dur="500" fill="hold"/>
                                        <p:tgtEl>
                                          <p:spTgt spid="7784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7784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77841"/>
                                        </p:tgtEl>
                                      </p:cBhvr>
                                    </p:animEffec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77842"/>
                                        </p:tgtEl>
                                        <p:attrNameLst>
                                          <p:attrName>style.visibility</p:attrName>
                                        </p:attrNameLst>
                                      </p:cBhvr>
                                      <p:to>
                                        <p:strVal val="visible"/>
                                      </p:to>
                                    </p:set>
                                    <p:anim calcmode="discrete" valueType="clr">
                                      <p:cBhvr override="childStyle">
                                        <p:cTn id="57" dur="80"/>
                                        <p:tgtEl>
                                          <p:spTgt spid="77842"/>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77842"/>
                                        </p:tgtEl>
                                        <p:attrNameLst>
                                          <p:attrName>fillcolor</p:attrName>
                                        </p:attrNameLst>
                                      </p:cBhvr>
                                      <p:tavLst>
                                        <p:tav tm="0">
                                          <p:val>
                                            <p:clrVal>
                                              <a:schemeClr val="accent2"/>
                                            </p:clrVal>
                                          </p:val>
                                        </p:tav>
                                        <p:tav tm="50000">
                                          <p:val>
                                            <p:clrVal>
                                              <a:schemeClr val="hlink"/>
                                            </p:clrVal>
                                          </p:val>
                                        </p:tav>
                                      </p:tavLst>
                                    </p:anim>
                                    <p:set>
                                      <p:cBhvr>
                                        <p:cTn id="59" dur="80"/>
                                        <p:tgtEl>
                                          <p:spTgt spid="778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4" grpId="0"/>
      <p:bldP spid="77837" grpId="0"/>
      <p:bldP spid="77838" grpId="0"/>
      <p:bldP spid="77839" grpId="0"/>
      <p:bldP spid="77840" grpId="0"/>
      <p:bldP spid="77841" grpId="0"/>
      <p:bldP spid="778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78851"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78852"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78853" name="Text Box 5"/>
          <p:cNvSpPr txBox="1">
            <a:spLocks noChangeArrowheads="1"/>
          </p:cNvSpPr>
          <p:nvPr/>
        </p:nvSpPr>
        <p:spPr bwMode="auto">
          <a:xfrm>
            <a:off x="827088" y="16287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78854" name="Text Box 6"/>
          <p:cNvSpPr txBox="1">
            <a:spLocks noChangeArrowheads="1"/>
          </p:cNvSpPr>
          <p:nvPr/>
        </p:nvSpPr>
        <p:spPr bwMode="auto">
          <a:xfrm>
            <a:off x="1331913" y="2133600"/>
            <a:ext cx="6913562" cy="822325"/>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3</a:t>
            </a:r>
            <a:r>
              <a:rPr lang="zh-CN" altLang="en-US" sz="2400">
                <a:latin typeface="楷体" panose="02010609060101010101" charset="-122"/>
                <a:ea typeface="楷体" panose="02010609060101010101" charset="-122"/>
              </a:rPr>
              <a:t>、公司注册资本、股东的出资方式、出资额和出资时间。 </a:t>
            </a:r>
            <a:endParaRPr lang="zh-CN" altLang="en-US" sz="2400">
              <a:latin typeface="楷体" panose="02010609060101010101" charset="-122"/>
              <a:ea typeface="楷体" panose="02010609060101010101" charset="-122"/>
            </a:endParaRPr>
          </a:p>
        </p:txBody>
      </p:sp>
      <p:sp>
        <p:nvSpPr>
          <p:cNvPr id="78855" name="Text Box 7"/>
          <p:cNvSpPr txBox="1">
            <a:spLocks noChangeArrowheads="1"/>
          </p:cNvSpPr>
          <p:nvPr/>
        </p:nvSpPr>
        <p:spPr bwMode="auto">
          <a:xfrm>
            <a:off x="1403350" y="2971800"/>
            <a:ext cx="6913563" cy="457200"/>
          </a:xfrm>
          <a:prstGeom prst="rect">
            <a:avLst/>
          </a:prstGeom>
          <a:noFill/>
          <a:ln w="9525">
            <a:noFill/>
            <a:miter lim="800000"/>
          </a:ln>
          <a:effectLst/>
        </p:spPr>
        <p:txBody>
          <a:bodyPr>
            <a:spAutoFit/>
          </a:bodyPr>
          <a:lstStyle/>
          <a:p>
            <a:pPr algn="l">
              <a:spcBef>
                <a:spcPct val="50000"/>
              </a:spcBef>
            </a:pPr>
            <a:r>
              <a:rPr lang="zh-CN" altLang="en-US" sz="2400">
                <a:latin typeface="隶书" pitchFamily="49" charset="-122"/>
                <a:ea typeface="隶书" pitchFamily="49" charset="-122"/>
              </a:rPr>
              <a:t>股权比例设计 </a:t>
            </a:r>
            <a:endParaRPr lang="zh-CN" altLang="en-US" sz="2400">
              <a:latin typeface="隶书" pitchFamily="49" charset="-122"/>
              <a:ea typeface="隶书" pitchFamily="49" charset="-122"/>
            </a:endParaRPr>
          </a:p>
        </p:txBody>
      </p:sp>
      <p:sp>
        <p:nvSpPr>
          <p:cNvPr id="78856" name="Text Box 8"/>
          <p:cNvSpPr txBox="1">
            <a:spLocks noChangeArrowheads="1"/>
          </p:cNvSpPr>
          <p:nvPr/>
        </p:nvSpPr>
        <p:spPr bwMode="auto">
          <a:xfrm>
            <a:off x="1546225" y="3429000"/>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最愚蠢：两名股东，各持有公司</a:t>
            </a:r>
            <a:r>
              <a:rPr lang="en-US" altLang="zh-CN" sz="2000">
                <a:latin typeface="楷体" panose="02010609060101010101" charset="-122"/>
                <a:ea typeface="楷体" panose="02010609060101010101" charset="-122"/>
              </a:rPr>
              <a:t>50%</a:t>
            </a:r>
            <a:r>
              <a:rPr lang="zh-CN" altLang="en-US" sz="2000">
                <a:latin typeface="楷体" panose="02010609060101010101" charset="-122"/>
                <a:ea typeface="楷体" panose="02010609060101010101" charset="-122"/>
              </a:rPr>
              <a:t>的股权比例  </a:t>
            </a:r>
            <a:endParaRPr lang="zh-CN" altLang="en-US" sz="2000">
              <a:latin typeface="楷体" panose="02010609060101010101" charset="-122"/>
              <a:ea typeface="楷体" panose="02010609060101010101" charset="-122"/>
            </a:endParaRPr>
          </a:p>
        </p:txBody>
      </p:sp>
      <p:sp>
        <p:nvSpPr>
          <p:cNvPr id="78857" name="Text Box 9"/>
          <p:cNvSpPr txBox="1">
            <a:spLocks noChangeArrowheads="1"/>
          </p:cNvSpPr>
          <p:nvPr/>
        </p:nvSpPr>
        <p:spPr bwMode="auto">
          <a:xfrm>
            <a:off x="1547813" y="3933825"/>
            <a:ext cx="6913562"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最优化：大股东持有公司</a:t>
            </a:r>
            <a:r>
              <a:rPr lang="en-US" altLang="zh-CN" sz="2000">
                <a:latin typeface="楷体" panose="02010609060101010101" charset="-122"/>
                <a:ea typeface="楷体" panose="02010609060101010101" charset="-122"/>
              </a:rPr>
              <a:t>66.7%</a:t>
            </a:r>
            <a:r>
              <a:rPr lang="zh-CN" altLang="en-US" sz="2000">
                <a:latin typeface="楷体" panose="02010609060101010101" charset="-122"/>
                <a:ea typeface="楷体" panose="02010609060101010101" charset="-122"/>
              </a:rPr>
              <a:t>的股权  </a:t>
            </a:r>
            <a:endParaRPr lang="zh-CN" altLang="en-US" sz="2000">
              <a:latin typeface="楷体" panose="02010609060101010101" charset="-122"/>
              <a:ea typeface="楷体" panose="02010609060101010101" charset="-122"/>
            </a:endParaRPr>
          </a:p>
        </p:txBody>
      </p:sp>
      <p:sp>
        <p:nvSpPr>
          <p:cNvPr id="78858" name="Text Box 10"/>
          <p:cNvSpPr txBox="1">
            <a:spLocks noChangeArrowheads="1"/>
          </p:cNvSpPr>
          <p:nvPr/>
        </p:nvSpPr>
        <p:spPr bwMode="auto">
          <a:xfrm>
            <a:off x="1619250" y="4437063"/>
            <a:ext cx="6913563" cy="1311275"/>
          </a:xfrm>
          <a:prstGeom prst="rect">
            <a:avLst/>
          </a:prstGeom>
          <a:noFill/>
          <a:ln w="9525">
            <a:noFill/>
            <a:miter lim="800000"/>
          </a:ln>
          <a:effectLst/>
        </p:spPr>
        <p:txBody>
          <a:bodyPr>
            <a:spAutoFit/>
          </a:bodyPr>
          <a:lstStyle/>
          <a:p>
            <a:pPr algn="l">
              <a:spcBef>
                <a:spcPct val="50000"/>
              </a:spcBef>
            </a:pPr>
            <a:r>
              <a:rPr lang="en-US" altLang="zh-CN" sz="2000">
                <a:latin typeface="楷体" panose="02010609060101010101" charset="-122"/>
                <a:ea typeface="楷体" panose="02010609060101010101" charset="-122"/>
              </a:rPr>
              <a:t>    《</a:t>
            </a:r>
            <a:r>
              <a:rPr lang="zh-CN" altLang="en-US" sz="2000">
                <a:latin typeface="楷体" panose="02010609060101010101" charset="-122"/>
                <a:ea typeface="楷体" panose="02010609060101010101" charset="-122"/>
              </a:rPr>
              <a:t>公司法</a:t>
            </a:r>
            <a:r>
              <a:rPr lang="en-US" altLang="zh-CN" sz="2000">
                <a:latin typeface="楷体" panose="02010609060101010101" charset="-122"/>
                <a:ea typeface="楷体" panose="02010609060101010101" charset="-122"/>
              </a:rPr>
              <a:t>》</a:t>
            </a:r>
            <a:r>
              <a:rPr lang="zh-CN" altLang="en-US" sz="2000">
                <a:latin typeface="楷体" panose="02010609060101010101" charset="-122"/>
                <a:ea typeface="楷体" panose="02010609060101010101" charset="-122"/>
              </a:rPr>
              <a:t>第</a:t>
            </a:r>
            <a:r>
              <a:rPr lang="en-US" altLang="zh-CN" sz="2000">
                <a:latin typeface="楷体" panose="02010609060101010101" charset="-122"/>
                <a:ea typeface="楷体" panose="02010609060101010101" charset="-122"/>
              </a:rPr>
              <a:t>43</a:t>
            </a:r>
            <a:r>
              <a:rPr lang="zh-CN" altLang="en-US" sz="2000">
                <a:latin typeface="楷体" panose="02010609060101010101" charset="-122"/>
                <a:ea typeface="楷体" panose="02010609060101010101" charset="-122"/>
              </a:rPr>
              <a:t>条第</a:t>
            </a:r>
            <a:r>
              <a:rPr lang="en-US" altLang="zh-CN" sz="2000">
                <a:latin typeface="楷体" panose="02010609060101010101" charset="-122"/>
                <a:ea typeface="楷体" panose="02010609060101010101" charset="-122"/>
              </a:rPr>
              <a:t>2</a:t>
            </a:r>
            <a:r>
              <a:rPr lang="zh-CN" altLang="en-US" sz="2000">
                <a:latin typeface="楷体" panose="02010609060101010101" charset="-122"/>
                <a:ea typeface="楷体" panose="02010609060101010101" charset="-122"/>
              </a:rPr>
              <a:t>款：股东会会议作出修改公司章程、增加或者减少注册资本的决议，以及公司合并、分立、解散或者变更公司形式的决议，必须经代表三分之二以上表决权的股东通过。</a:t>
            </a:r>
            <a:endParaRPr lang="zh-CN" altLang="en-US" sz="20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8855"/>
                                        </p:tgtEl>
                                        <p:attrNameLst>
                                          <p:attrName>style.visibility</p:attrName>
                                        </p:attrNameLst>
                                      </p:cBhvr>
                                      <p:to>
                                        <p:strVal val="visible"/>
                                      </p:to>
                                    </p:set>
                                    <p:anim calcmode="lin" valueType="num">
                                      <p:cBhvr>
                                        <p:cTn id="7" dur="500" fill="hold"/>
                                        <p:tgtEl>
                                          <p:spTgt spid="7885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8855"/>
                                        </p:tgtEl>
                                        <p:attrNameLst>
                                          <p:attrName>ppt_y</p:attrName>
                                        </p:attrNameLst>
                                      </p:cBhvr>
                                      <p:tavLst>
                                        <p:tav tm="0">
                                          <p:val>
                                            <p:strVal val="#ppt_y"/>
                                          </p:val>
                                        </p:tav>
                                        <p:tav tm="100000">
                                          <p:val>
                                            <p:strVal val="#ppt_y"/>
                                          </p:val>
                                        </p:tav>
                                      </p:tavLst>
                                    </p:anim>
                                    <p:anim calcmode="lin" valueType="num">
                                      <p:cBhvr>
                                        <p:cTn id="9" dur="500" fill="hold"/>
                                        <p:tgtEl>
                                          <p:spTgt spid="7885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885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885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8856"/>
                                        </p:tgtEl>
                                        <p:attrNameLst>
                                          <p:attrName>style.visibility</p:attrName>
                                        </p:attrNameLst>
                                      </p:cBhvr>
                                      <p:to>
                                        <p:strVal val="visible"/>
                                      </p:to>
                                    </p:set>
                                    <p:anim calcmode="lin" valueType="num">
                                      <p:cBhvr>
                                        <p:cTn id="16" dur="500" fill="hold"/>
                                        <p:tgtEl>
                                          <p:spTgt spid="7885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8856"/>
                                        </p:tgtEl>
                                        <p:attrNameLst>
                                          <p:attrName>ppt_y</p:attrName>
                                        </p:attrNameLst>
                                      </p:cBhvr>
                                      <p:tavLst>
                                        <p:tav tm="0">
                                          <p:val>
                                            <p:strVal val="#ppt_y"/>
                                          </p:val>
                                        </p:tav>
                                        <p:tav tm="100000">
                                          <p:val>
                                            <p:strVal val="#ppt_y"/>
                                          </p:val>
                                        </p:tav>
                                      </p:tavLst>
                                    </p:anim>
                                    <p:anim calcmode="lin" valueType="num">
                                      <p:cBhvr>
                                        <p:cTn id="18" dur="500" fill="hold"/>
                                        <p:tgtEl>
                                          <p:spTgt spid="7885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885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885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8857"/>
                                        </p:tgtEl>
                                        <p:attrNameLst>
                                          <p:attrName>style.visibility</p:attrName>
                                        </p:attrNameLst>
                                      </p:cBhvr>
                                      <p:to>
                                        <p:strVal val="visible"/>
                                      </p:to>
                                    </p:set>
                                    <p:anim calcmode="lin" valueType="num">
                                      <p:cBhvr>
                                        <p:cTn id="25" dur="500" fill="hold"/>
                                        <p:tgtEl>
                                          <p:spTgt spid="7885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8857"/>
                                        </p:tgtEl>
                                        <p:attrNameLst>
                                          <p:attrName>ppt_y</p:attrName>
                                        </p:attrNameLst>
                                      </p:cBhvr>
                                      <p:tavLst>
                                        <p:tav tm="0">
                                          <p:val>
                                            <p:strVal val="#ppt_y"/>
                                          </p:val>
                                        </p:tav>
                                        <p:tav tm="100000">
                                          <p:val>
                                            <p:strVal val="#ppt_y"/>
                                          </p:val>
                                        </p:tav>
                                      </p:tavLst>
                                    </p:anim>
                                    <p:anim calcmode="lin" valueType="num">
                                      <p:cBhvr>
                                        <p:cTn id="27" dur="500" fill="hold"/>
                                        <p:tgtEl>
                                          <p:spTgt spid="7885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885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8857"/>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78858"/>
                                        </p:tgtEl>
                                        <p:attrNameLst>
                                          <p:attrName>style.visibility</p:attrName>
                                        </p:attrNameLst>
                                      </p:cBhvr>
                                      <p:to>
                                        <p:strVal val="visible"/>
                                      </p:to>
                                    </p:set>
                                    <p:anim calcmode="discrete" valueType="clr">
                                      <p:cBhvr override="childStyle">
                                        <p:cTn id="34" dur="80"/>
                                        <p:tgtEl>
                                          <p:spTgt spid="7885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8858"/>
                                        </p:tgtEl>
                                        <p:attrNameLst>
                                          <p:attrName>fillcolor</p:attrName>
                                        </p:attrNameLst>
                                      </p:cBhvr>
                                      <p:tavLst>
                                        <p:tav tm="0">
                                          <p:val>
                                            <p:clrVal>
                                              <a:schemeClr val="accent2"/>
                                            </p:clrVal>
                                          </p:val>
                                        </p:tav>
                                        <p:tav tm="50000">
                                          <p:val>
                                            <p:clrVal>
                                              <a:schemeClr val="hlink"/>
                                            </p:clrVal>
                                          </p:val>
                                        </p:tav>
                                      </p:tavLst>
                                    </p:anim>
                                    <p:set>
                                      <p:cBhvr>
                                        <p:cTn id="36" dur="80"/>
                                        <p:tgtEl>
                                          <p:spTgt spid="788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p:bldP spid="78856" grpId="0"/>
      <p:bldP spid="78857" grpId="0"/>
      <p:bldP spid="788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79875"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79876"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79877" name="Text Box 5"/>
          <p:cNvSpPr txBox="1">
            <a:spLocks noChangeArrowheads="1"/>
          </p:cNvSpPr>
          <p:nvPr/>
        </p:nvSpPr>
        <p:spPr bwMode="auto">
          <a:xfrm>
            <a:off x="827088" y="168592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79878" name="Text Box 6"/>
          <p:cNvSpPr txBox="1">
            <a:spLocks noChangeArrowheads="1"/>
          </p:cNvSpPr>
          <p:nvPr/>
        </p:nvSpPr>
        <p:spPr bwMode="auto">
          <a:xfrm>
            <a:off x="1331913" y="2395538"/>
            <a:ext cx="6913562"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4</a:t>
            </a:r>
            <a:r>
              <a:rPr lang="zh-CN" altLang="en-US" sz="2400">
                <a:latin typeface="楷体" panose="02010609060101010101" charset="-122"/>
                <a:ea typeface="楷体" panose="02010609060101010101" charset="-122"/>
              </a:rPr>
              <a:t>、股东的姓名或者名称。 </a:t>
            </a:r>
            <a:endParaRPr lang="zh-CN" altLang="en-US" sz="2400">
              <a:latin typeface="楷体" panose="02010609060101010101" charset="-122"/>
              <a:ea typeface="楷体" panose="02010609060101010101" charset="-122"/>
            </a:endParaRPr>
          </a:p>
        </p:txBody>
      </p:sp>
      <p:sp>
        <p:nvSpPr>
          <p:cNvPr id="79879" name="Text Box 7"/>
          <p:cNvSpPr txBox="1">
            <a:spLocks noChangeArrowheads="1"/>
          </p:cNvSpPr>
          <p:nvPr/>
        </p:nvSpPr>
        <p:spPr bwMode="auto">
          <a:xfrm>
            <a:off x="1403350" y="3087688"/>
            <a:ext cx="6913563" cy="7016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    要有在公司备置股东名册、向股东签发出资证明的好的制度设计。 </a:t>
            </a:r>
            <a:endParaRPr lang="zh-CN" altLang="en-US" sz="20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79878"/>
                                        </p:tgtEl>
                                        <p:attrNameLst>
                                          <p:attrName>style.visibility</p:attrName>
                                        </p:attrNameLst>
                                      </p:cBhvr>
                                      <p:to>
                                        <p:strVal val="visible"/>
                                      </p:to>
                                    </p:set>
                                    <p:animEffect transition="in" filter="randombar(horizontal)">
                                      <p:cBhvr>
                                        <p:cTn id="7" dur="1000"/>
                                        <p:tgtEl>
                                          <p:spTgt spid="7987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79879"/>
                                        </p:tgtEl>
                                        <p:attrNameLst>
                                          <p:attrName>style.visibility</p:attrName>
                                        </p:attrNameLst>
                                      </p:cBhvr>
                                      <p:to>
                                        <p:strVal val="visible"/>
                                      </p:to>
                                    </p:set>
                                    <p:anim calcmode="lin" valueType="num">
                                      <p:cBhvr>
                                        <p:cTn id="12" dur="500" fill="hold"/>
                                        <p:tgtEl>
                                          <p:spTgt spid="7987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9879"/>
                                        </p:tgtEl>
                                        <p:attrNameLst>
                                          <p:attrName>ppt_y</p:attrName>
                                        </p:attrNameLst>
                                      </p:cBhvr>
                                      <p:tavLst>
                                        <p:tav tm="0">
                                          <p:val>
                                            <p:strVal val="#ppt_y"/>
                                          </p:val>
                                        </p:tav>
                                        <p:tav tm="100000">
                                          <p:val>
                                            <p:strVal val="#ppt_y"/>
                                          </p:val>
                                        </p:tav>
                                      </p:tavLst>
                                    </p:anim>
                                    <p:anim calcmode="lin" valueType="num">
                                      <p:cBhvr>
                                        <p:cTn id="14" dur="500" fill="hold"/>
                                        <p:tgtEl>
                                          <p:spTgt spid="7987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987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80899"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80900"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80901" name="Text Box 5"/>
          <p:cNvSpPr txBox="1">
            <a:spLocks noChangeArrowheads="1"/>
          </p:cNvSpPr>
          <p:nvPr/>
        </p:nvSpPr>
        <p:spPr bwMode="auto">
          <a:xfrm>
            <a:off x="827088" y="16287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80902" name="Text Box 6"/>
          <p:cNvSpPr txBox="1">
            <a:spLocks noChangeArrowheads="1"/>
          </p:cNvSpPr>
          <p:nvPr/>
        </p:nvSpPr>
        <p:spPr bwMode="auto">
          <a:xfrm>
            <a:off x="1331913" y="2133600"/>
            <a:ext cx="6913562"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5</a:t>
            </a:r>
            <a:r>
              <a:rPr lang="zh-CN" altLang="en-US" sz="2400">
                <a:latin typeface="楷体" panose="02010609060101010101" charset="-122"/>
                <a:ea typeface="楷体" panose="02010609060101010101" charset="-122"/>
              </a:rPr>
              <a:t>、公司的机构及其产生办法、职权、议事规则。 </a:t>
            </a:r>
            <a:endParaRPr lang="zh-CN" altLang="en-US" sz="2400">
              <a:latin typeface="楷体" panose="02010609060101010101" charset="-122"/>
              <a:ea typeface="楷体" panose="02010609060101010101" charset="-122"/>
            </a:endParaRPr>
          </a:p>
        </p:txBody>
      </p:sp>
      <p:sp>
        <p:nvSpPr>
          <p:cNvPr id="80904" name="Text Box 8"/>
          <p:cNvSpPr txBox="1">
            <a:spLocks noChangeArrowheads="1"/>
          </p:cNvSpPr>
          <p:nvPr/>
        </p:nvSpPr>
        <p:spPr bwMode="auto">
          <a:xfrm>
            <a:off x="1331913" y="2565400"/>
            <a:ext cx="6913562" cy="701675"/>
          </a:xfrm>
          <a:prstGeom prst="rect">
            <a:avLst/>
          </a:prstGeom>
          <a:noFill/>
          <a:ln w="9525">
            <a:noFill/>
            <a:miter lim="800000"/>
          </a:ln>
          <a:effectLst/>
        </p:spPr>
        <p:txBody>
          <a:bodyPr>
            <a:spAutoFit/>
          </a:bodyPr>
          <a:lstStyle/>
          <a:p>
            <a:pPr algn="l">
              <a:spcBef>
                <a:spcPct val="50000"/>
              </a:spcBef>
            </a:pPr>
            <a:r>
              <a:rPr lang="en-US" altLang="zh-CN" sz="2000">
                <a:latin typeface="楷体" panose="02010609060101010101" charset="-122"/>
                <a:ea typeface="楷体" panose="02010609060101010101" charset="-122"/>
              </a:rPr>
              <a:t>《</a:t>
            </a:r>
            <a:r>
              <a:rPr lang="zh-CN" altLang="en-US" sz="2000">
                <a:latin typeface="楷体" panose="02010609060101010101" charset="-122"/>
                <a:ea typeface="楷体" panose="02010609060101010101" charset="-122"/>
              </a:rPr>
              <a:t>公司法</a:t>
            </a:r>
            <a:r>
              <a:rPr lang="en-US" altLang="zh-CN" sz="2000">
                <a:latin typeface="楷体" panose="02010609060101010101" charset="-122"/>
                <a:ea typeface="楷体" panose="02010609060101010101" charset="-122"/>
              </a:rPr>
              <a:t>》</a:t>
            </a:r>
            <a:r>
              <a:rPr lang="zh-CN" altLang="en-US" sz="2000">
                <a:latin typeface="楷体" panose="02010609060101010101" charset="-122"/>
                <a:ea typeface="楷体" panose="02010609060101010101" charset="-122"/>
              </a:rPr>
              <a:t>：股东会会议由股东按照出资比例行使表决权；但是，公司章程另有规定的除外。 </a:t>
            </a:r>
            <a:endParaRPr lang="zh-CN" altLang="en-US" sz="2000">
              <a:latin typeface="楷体" panose="02010609060101010101" charset="-122"/>
              <a:ea typeface="楷体" panose="02010609060101010101" charset="-122"/>
            </a:endParaRPr>
          </a:p>
        </p:txBody>
      </p:sp>
      <p:sp>
        <p:nvSpPr>
          <p:cNvPr id="80907" name="Text Box 11"/>
          <p:cNvSpPr txBox="1">
            <a:spLocks noChangeArrowheads="1"/>
          </p:cNvSpPr>
          <p:nvPr/>
        </p:nvSpPr>
        <p:spPr bwMode="auto">
          <a:xfrm>
            <a:off x="1403350" y="3213100"/>
            <a:ext cx="6985000" cy="1219200"/>
          </a:xfrm>
          <a:prstGeom prst="rect">
            <a:avLst/>
          </a:prstGeom>
          <a:noFill/>
          <a:ln w="9525">
            <a:noFill/>
            <a:miter lim="800000"/>
          </a:ln>
          <a:effectLst/>
        </p:spPr>
        <p:txBody>
          <a:bodyPr>
            <a:spAutoFit/>
          </a:bodyPr>
          <a:lstStyle/>
          <a:p>
            <a:pPr algn="l">
              <a:spcBef>
                <a:spcPct val="50000"/>
              </a:spcBef>
            </a:pPr>
            <a:r>
              <a:rPr lang="zh-CN" altLang="en-US" sz="2400">
                <a:latin typeface="隶书" pitchFamily="49" charset="-122"/>
                <a:ea typeface="隶书" pitchFamily="49" charset="-122"/>
              </a:rPr>
              <a:t>争议：</a:t>
            </a:r>
            <a:r>
              <a:rPr lang="zh-CN" altLang="en-US" sz="2000">
                <a:latin typeface="楷体" panose="02010609060101010101" charset="-122"/>
                <a:ea typeface="楷体" panose="02010609060101010101" charset="-122"/>
              </a:rPr>
              <a:t> </a:t>
            </a:r>
            <a:endParaRPr lang="zh-CN" altLang="en-US" sz="2000">
              <a:latin typeface="楷体" panose="02010609060101010101" charset="-122"/>
              <a:ea typeface="楷体" panose="02010609060101010101" charset="-122"/>
            </a:endParaRPr>
          </a:p>
          <a:p>
            <a:pPr algn="l">
              <a:spcBef>
                <a:spcPct val="50000"/>
              </a:spcBef>
            </a:pPr>
            <a:r>
              <a:rPr lang="zh-CN" altLang="en-US" sz="2000">
                <a:latin typeface="楷体" panose="02010609060101010101" charset="-122"/>
                <a:ea typeface="楷体" panose="02010609060101010101" charset="-122"/>
              </a:rPr>
              <a:t>①公司章程可否规定股东按“人头数”行使表决权，即规定每一股东享有一票表决权？  </a:t>
            </a:r>
            <a:endParaRPr lang="zh-CN" altLang="en-US" sz="2000">
              <a:latin typeface="楷体" panose="02010609060101010101" charset="-122"/>
              <a:ea typeface="楷体" panose="02010609060101010101" charset="-122"/>
            </a:endParaRPr>
          </a:p>
        </p:txBody>
      </p:sp>
      <p:sp>
        <p:nvSpPr>
          <p:cNvPr id="80908" name="Text Box 12"/>
          <p:cNvSpPr txBox="1">
            <a:spLocks noChangeArrowheads="1"/>
          </p:cNvSpPr>
          <p:nvPr/>
        </p:nvSpPr>
        <p:spPr bwMode="auto">
          <a:xfrm>
            <a:off x="1403350" y="4437063"/>
            <a:ext cx="6913563" cy="7016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②对于普通决议而言，在仅有</a:t>
            </a:r>
            <a:r>
              <a:rPr lang="en-US" altLang="zh-CN" sz="2000">
                <a:latin typeface="楷体" panose="02010609060101010101" charset="-122"/>
                <a:ea typeface="楷体" panose="02010609060101010101" charset="-122"/>
              </a:rPr>
              <a:t>50%</a:t>
            </a:r>
            <a:r>
              <a:rPr lang="zh-CN" altLang="en-US" sz="2000">
                <a:latin typeface="楷体" panose="02010609060101010101" charset="-122"/>
                <a:ea typeface="楷体" panose="02010609060101010101" charset="-122"/>
              </a:rPr>
              <a:t>的表决权作出某项决议时，该项决议是否合法有效？ </a:t>
            </a:r>
            <a:endParaRPr lang="zh-CN" altLang="en-US" sz="2000">
              <a:latin typeface="楷体" panose="02010609060101010101" charset="-122"/>
              <a:ea typeface="楷体" panose="02010609060101010101" charset="-122"/>
            </a:endParaRPr>
          </a:p>
        </p:txBody>
      </p:sp>
      <p:sp>
        <p:nvSpPr>
          <p:cNvPr id="80909" name="Text Box 13"/>
          <p:cNvSpPr txBox="1">
            <a:spLocks noChangeArrowheads="1"/>
          </p:cNvSpPr>
          <p:nvPr/>
        </p:nvSpPr>
        <p:spPr bwMode="auto">
          <a:xfrm>
            <a:off x="1403350" y="5157788"/>
            <a:ext cx="6913563" cy="10064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③决议经过半数表决权同意通过中的“过半数”，指的是超过全部表决权的过半数，还是参加股东会投票的表决权的过半数？ </a:t>
            </a:r>
            <a:endParaRPr lang="zh-CN" altLang="en-US" sz="20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randombar(horizontal)">
                                      <p:cBhvr>
                                        <p:cTn id="7" dur="1000"/>
                                        <p:tgtEl>
                                          <p:spTgt spid="8090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80904"/>
                                        </p:tgtEl>
                                        <p:attrNameLst>
                                          <p:attrName>style.visibility</p:attrName>
                                        </p:attrNameLst>
                                      </p:cBhvr>
                                      <p:to>
                                        <p:strVal val="visible"/>
                                      </p:to>
                                    </p:set>
                                    <p:animEffect transition="in" filter="checkerboard(across)">
                                      <p:cBhvr>
                                        <p:cTn id="11" dur="500"/>
                                        <p:tgtEl>
                                          <p:spTgt spid="8090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80907"/>
                                        </p:tgtEl>
                                        <p:attrNameLst>
                                          <p:attrName>style.visibility</p:attrName>
                                        </p:attrNameLst>
                                      </p:cBhvr>
                                      <p:to>
                                        <p:strVal val="visible"/>
                                      </p:to>
                                    </p:set>
                                    <p:animEffect transition="in" filter="fade">
                                      <p:cBhvr>
                                        <p:cTn id="15" dur="1000"/>
                                        <p:tgtEl>
                                          <p:spTgt spid="80907"/>
                                        </p:tgtEl>
                                      </p:cBhvr>
                                    </p:animEffect>
                                    <p:anim calcmode="lin" valueType="num">
                                      <p:cBhvr>
                                        <p:cTn id="16" dur="1000" fill="hold"/>
                                        <p:tgtEl>
                                          <p:spTgt spid="80907"/>
                                        </p:tgtEl>
                                        <p:attrNameLst>
                                          <p:attrName>ppt_x</p:attrName>
                                        </p:attrNameLst>
                                      </p:cBhvr>
                                      <p:tavLst>
                                        <p:tav tm="0">
                                          <p:val>
                                            <p:strVal val="#ppt_x"/>
                                          </p:val>
                                        </p:tav>
                                        <p:tav tm="100000">
                                          <p:val>
                                            <p:strVal val="#ppt_x"/>
                                          </p:val>
                                        </p:tav>
                                      </p:tavLst>
                                    </p:anim>
                                    <p:anim calcmode="lin" valueType="num">
                                      <p:cBhvr>
                                        <p:cTn id="17" dur="1000" fill="hold"/>
                                        <p:tgtEl>
                                          <p:spTgt spid="8090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0908"/>
                                        </p:tgtEl>
                                        <p:attrNameLst>
                                          <p:attrName>style.visibility</p:attrName>
                                        </p:attrNameLst>
                                      </p:cBhvr>
                                      <p:to>
                                        <p:strVal val="visible"/>
                                      </p:to>
                                    </p:set>
                                    <p:animEffect transition="in" filter="fade">
                                      <p:cBhvr>
                                        <p:cTn id="22" dur="1000"/>
                                        <p:tgtEl>
                                          <p:spTgt spid="80908"/>
                                        </p:tgtEl>
                                      </p:cBhvr>
                                    </p:animEffect>
                                    <p:anim calcmode="lin" valueType="num">
                                      <p:cBhvr>
                                        <p:cTn id="23" dur="1000" fill="hold"/>
                                        <p:tgtEl>
                                          <p:spTgt spid="80908"/>
                                        </p:tgtEl>
                                        <p:attrNameLst>
                                          <p:attrName>ppt_x</p:attrName>
                                        </p:attrNameLst>
                                      </p:cBhvr>
                                      <p:tavLst>
                                        <p:tav tm="0">
                                          <p:val>
                                            <p:strVal val="#ppt_x"/>
                                          </p:val>
                                        </p:tav>
                                        <p:tav tm="100000">
                                          <p:val>
                                            <p:strVal val="#ppt_x"/>
                                          </p:val>
                                        </p:tav>
                                      </p:tavLst>
                                    </p:anim>
                                    <p:anim calcmode="lin" valueType="num">
                                      <p:cBhvr>
                                        <p:cTn id="24" dur="1000" fill="hold"/>
                                        <p:tgtEl>
                                          <p:spTgt spid="8090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0909"/>
                                        </p:tgtEl>
                                        <p:attrNameLst>
                                          <p:attrName>style.visibility</p:attrName>
                                        </p:attrNameLst>
                                      </p:cBhvr>
                                      <p:to>
                                        <p:strVal val="visible"/>
                                      </p:to>
                                    </p:set>
                                    <p:animEffect transition="in" filter="fade">
                                      <p:cBhvr>
                                        <p:cTn id="29" dur="1000"/>
                                        <p:tgtEl>
                                          <p:spTgt spid="80909"/>
                                        </p:tgtEl>
                                      </p:cBhvr>
                                    </p:animEffect>
                                    <p:anim calcmode="lin" valueType="num">
                                      <p:cBhvr>
                                        <p:cTn id="30" dur="1000" fill="hold"/>
                                        <p:tgtEl>
                                          <p:spTgt spid="80909"/>
                                        </p:tgtEl>
                                        <p:attrNameLst>
                                          <p:attrName>ppt_x</p:attrName>
                                        </p:attrNameLst>
                                      </p:cBhvr>
                                      <p:tavLst>
                                        <p:tav tm="0">
                                          <p:val>
                                            <p:strVal val="#ppt_x"/>
                                          </p:val>
                                        </p:tav>
                                        <p:tav tm="100000">
                                          <p:val>
                                            <p:strVal val="#ppt_x"/>
                                          </p:val>
                                        </p:tav>
                                      </p:tavLst>
                                    </p:anim>
                                    <p:anim calcmode="lin" valueType="num">
                                      <p:cBhvr>
                                        <p:cTn id="31" dur="1000" fill="hold"/>
                                        <p:tgtEl>
                                          <p:spTgt spid="809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P spid="80904" grpId="0"/>
      <p:bldP spid="80907" grpId="0"/>
      <p:bldP spid="80908" grpId="0"/>
      <p:bldP spid="809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81923"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81924"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81925" name="Text Box 5"/>
          <p:cNvSpPr txBox="1">
            <a:spLocks noChangeArrowheads="1"/>
          </p:cNvSpPr>
          <p:nvPr/>
        </p:nvSpPr>
        <p:spPr bwMode="auto">
          <a:xfrm>
            <a:off x="827088" y="1557338"/>
            <a:ext cx="619283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81926" name="Text Box 6"/>
          <p:cNvSpPr txBox="1">
            <a:spLocks noChangeArrowheads="1"/>
          </p:cNvSpPr>
          <p:nvPr/>
        </p:nvSpPr>
        <p:spPr bwMode="auto">
          <a:xfrm>
            <a:off x="1331913" y="2060575"/>
            <a:ext cx="6913562"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5</a:t>
            </a:r>
            <a:r>
              <a:rPr lang="zh-CN" altLang="en-US" sz="2400">
                <a:latin typeface="楷体" panose="02010609060101010101" charset="-122"/>
                <a:ea typeface="楷体" panose="02010609060101010101" charset="-122"/>
              </a:rPr>
              <a:t>、公司的机构及其产生办法、职权、议事规则。 </a:t>
            </a:r>
            <a:endParaRPr lang="zh-CN" altLang="en-US" sz="2400">
              <a:latin typeface="楷体" panose="02010609060101010101" charset="-122"/>
              <a:ea typeface="楷体" panose="02010609060101010101" charset="-122"/>
            </a:endParaRPr>
          </a:p>
        </p:txBody>
      </p:sp>
      <p:sp>
        <p:nvSpPr>
          <p:cNvPr id="81927" name="Text Box 7"/>
          <p:cNvSpPr txBox="1">
            <a:spLocks noChangeArrowheads="1"/>
          </p:cNvSpPr>
          <p:nvPr/>
        </p:nvSpPr>
        <p:spPr bwMode="auto">
          <a:xfrm>
            <a:off x="1331913" y="2492375"/>
            <a:ext cx="6913562" cy="701675"/>
          </a:xfrm>
          <a:prstGeom prst="rect">
            <a:avLst/>
          </a:prstGeom>
          <a:noFill/>
          <a:ln w="9525">
            <a:noFill/>
            <a:miter lim="800000"/>
          </a:ln>
          <a:effectLst/>
        </p:spPr>
        <p:txBody>
          <a:bodyPr>
            <a:spAutoFit/>
          </a:bodyPr>
          <a:lstStyle/>
          <a:p>
            <a:pPr algn="l">
              <a:spcBef>
                <a:spcPct val="50000"/>
              </a:spcBef>
            </a:pPr>
            <a:r>
              <a:rPr lang="en-US" altLang="zh-CN" sz="2000">
                <a:latin typeface="楷体" panose="02010609060101010101" charset="-122"/>
                <a:ea typeface="楷体" panose="02010609060101010101" charset="-122"/>
              </a:rPr>
              <a:t>《</a:t>
            </a:r>
            <a:r>
              <a:rPr lang="zh-CN" altLang="en-US" sz="2000">
                <a:latin typeface="楷体" panose="02010609060101010101" charset="-122"/>
                <a:ea typeface="楷体" panose="02010609060101010101" charset="-122"/>
              </a:rPr>
              <a:t>公司法</a:t>
            </a:r>
            <a:r>
              <a:rPr lang="en-US" altLang="zh-CN" sz="2000">
                <a:latin typeface="楷体" panose="02010609060101010101" charset="-122"/>
                <a:ea typeface="楷体" panose="02010609060101010101" charset="-122"/>
              </a:rPr>
              <a:t>》</a:t>
            </a:r>
            <a:r>
              <a:rPr lang="zh-CN" altLang="en-US" sz="2000">
                <a:latin typeface="楷体" panose="02010609060101010101" charset="-122"/>
                <a:ea typeface="楷体" panose="02010609060101010101" charset="-122"/>
              </a:rPr>
              <a:t>：股东会会议由股东按照出资比例行使表决权；但是，公司章程另有规定的除外。 </a:t>
            </a:r>
            <a:endParaRPr lang="zh-CN" altLang="en-US" sz="2000">
              <a:latin typeface="楷体" panose="02010609060101010101" charset="-122"/>
              <a:ea typeface="楷体" panose="02010609060101010101" charset="-122"/>
            </a:endParaRPr>
          </a:p>
        </p:txBody>
      </p:sp>
      <p:sp>
        <p:nvSpPr>
          <p:cNvPr id="81928" name="Text Box 8"/>
          <p:cNvSpPr txBox="1">
            <a:spLocks noChangeArrowheads="1"/>
          </p:cNvSpPr>
          <p:nvPr/>
        </p:nvSpPr>
        <p:spPr bwMode="auto">
          <a:xfrm>
            <a:off x="1403350" y="3068638"/>
            <a:ext cx="6985000" cy="1219200"/>
          </a:xfrm>
          <a:prstGeom prst="rect">
            <a:avLst/>
          </a:prstGeom>
          <a:noFill/>
          <a:ln w="9525">
            <a:noFill/>
            <a:miter lim="800000"/>
          </a:ln>
          <a:effectLst/>
        </p:spPr>
        <p:txBody>
          <a:bodyPr>
            <a:spAutoFit/>
          </a:bodyPr>
          <a:lstStyle/>
          <a:p>
            <a:pPr algn="l">
              <a:spcBef>
                <a:spcPct val="50000"/>
              </a:spcBef>
            </a:pPr>
            <a:r>
              <a:rPr lang="zh-CN" altLang="en-US" sz="2400">
                <a:latin typeface="隶书" pitchFamily="49" charset="-122"/>
                <a:ea typeface="隶书" pitchFamily="49" charset="-122"/>
              </a:rPr>
              <a:t>应当明确：</a:t>
            </a:r>
            <a:r>
              <a:rPr lang="zh-CN" altLang="en-US" sz="2000">
                <a:latin typeface="楷体" panose="02010609060101010101" charset="-122"/>
                <a:ea typeface="楷体" panose="02010609060101010101" charset="-122"/>
              </a:rPr>
              <a:t> </a:t>
            </a:r>
            <a:endParaRPr lang="zh-CN" altLang="en-US" sz="2000">
              <a:latin typeface="楷体" panose="02010609060101010101" charset="-122"/>
              <a:ea typeface="楷体" panose="02010609060101010101" charset="-122"/>
            </a:endParaRPr>
          </a:p>
          <a:p>
            <a:pPr algn="l">
              <a:spcBef>
                <a:spcPct val="50000"/>
              </a:spcBef>
            </a:pPr>
            <a:r>
              <a:rPr lang="zh-CN" altLang="en-US" sz="2000">
                <a:latin typeface="楷体" panose="02010609060101010101" charset="-122"/>
                <a:ea typeface="楷体" panose="02010609060101010101" charset="-122"/>
              </a:rPr>
              <a:t>①股东会作出决议时，使用“资本多数决”，还是“股东人数多数决” </a:t>
            </a:r>
            <a:endParaRPr lang="zh-CN" altLang="en-US" sz="2000">
              <a:latin typeface="楷体" panose="02010609060101010101" charset="-122"/>
              <a:ea typeface="楷体" panose="02010609060101010101" charset="-122"/>
            </a:endParaRPr>
          </a:p>
        </p:txBody>
      </p:sp>
      <p:sp>
        <p:nvSpPr>
          <p:cNvPr id="81929" name="Text Box 9"/>
          <p:cNvSpPr txBox="1">
            <a:spLocks noChangeArrowheads="1"/>
          </p:cNvSpPr>
          <p:nvPr/>
        </p:nvSpPr>
        <p:spPr bwMode="auto">
          <a:xfrm>
            <a:off x="1403350" y="4292600"/>
            <a:ext cx="6913563" cy="7016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②在仅有</a:t>
            </a:r>
            <a:r>
              <a:rPr lang="en-US" altLang="zh-CN" sz="2000">
                <a:latin typeface="楷体" panose="02010609060101010101" charset="-122"/>
                <a:ea typeface="楷体" panose="02010609060101010101" charset="-122"/>
              </a:rPr>
              <a:t>50%</a:t>
            </a:r>
            <a:r>
              <a:rPr lang="zh-CN" altLang="en-US" sz="2000">
                <a:latin typeface="楷体" panose="02010609060101010101" charset="-122"/>
                <a:ea typeface="楷体" panose="02010609060101010101" charset="-122"/>
              </a:rPr>
              <a:t>的表决权作出某项决议时，该项决议是否合法有效 </a:t>
            </a:r>
            <a:endParaRPr lang="zh-CN" altLang="en-US" sz="2000">
              <a:latin typeface="楷体" panose="02010609060101010101" charset="-122"/>
              <a:ea typeface="楷体" panose="02010609060101010101" charset="-122"/>
            </a:endParaRPr>
          </a:p>
        </p:txBody>
      </p:sp>
      <p:sp>
        <p:nvSpPr>
          <p:cNvPr id="81930" name="Text Box 10"/>
          <p:cNvSpPr txBox="1">
            <a:spLocks noChangeArrowheads="1"/>
          </p:cNvSpPr>
          <p:nvPr/>
        </p:nvSpPr>
        <p:spPr bwMode="auto">
          <a:xfrm>
            <a:off x="1403350" y="4941888"/>
            <a:ext cx="6913563" cy="13112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③决议经过半数表决权同意通过中的“过半数”，指的是超过全部表决权的过半数，还是参加股东会投票的表决权的过半数等问题，避免股东间因该等问题互相扯皮，造成公司僵局的不利局面。 </a:t>
            </a:r>
            <a:endParaRPr lang="zh-CN" altLang="en-US" sz="20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randombar(horizontal)">
                                      <p:cBhvr>
                                        <p:cTn id="7" dur="1000"/>
                                        <p:tgtEl>
                                          <p:spTgt spid="81926"/>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81927"/>
                                        </p:tgtEl>
                                        <p:attrNameLst>
                                          <p:attrName>style.visibility</p:attrName>
                                        </p:attrNameLst>
                                      </p:cBhvr>
                                      <p:to>
                                        <p:strVal val="visible"/>
                                      </p:to>
                                    </p:set>
                                    <p:animEffect transition="in" filter="checkerboard(across)">
                                      <p:cBhvr>
                                        <p:cTn id="11" dur="500"/>
                                        <p:tgtEl>
                                          <p:spTgt spid="81927"/>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81928"/>
                                        </p:tgtEl>
                                        <p:attrNameLst>
                                          <p:attrName>style.visibility</p:attrName>
                                        </p:attrNameLst>
                                      </p:cBhvr>
                                      <p:to>
                                        <p:strVal val="visible"/>
                                      </p:to>
                                    </p:set>
                                    <p:animEffect transition="in" filter="fade">
                                      <p:cBhvr>
                                        <p:cTn id="15" dur="1000"/>
                                        <p:tgtEl>
                                          <p:spTgt spid="81928"/>
                                        </p:tgtEl>
                                      </p:cBhvr>
                                    </p:animEffect>
                                    <p:anim calcmode="lin" valueType="num">
                                      <p:cBhvr>
                                        <p:cTn id="16" dur="1000" fill="hold"/>
                                        <p:tgtEl>
                                          <p:spTgt spid="81928"/>
                                        </p:tgtEl>
                                        <p:attrNameLst>
                                          <p:attrName>ppt_x</p:attrName>
                                        </p:attrNameLst>
                                      </p:cBhvr>
                                      <p:tavLst>
                                        <p:tav tm="0">
                                          <p:val>
                                            <p:strVal val="#ppt_x"/>
                                          </p:val>
                                        </p:tav>
                                        <p:tav tm="100000">
                                          <p:val>
                                            <p:strVal val="#ppt_x"/>
                                          </p:val>
                                        </p:tav>
                                      </p:tavLst>
                                    </p:anim>
                                    <p:anim calcmode="lin" valueType="num">
                                      <p:cBhvr>
                                        <p:cTn id="17" dur="1000" fill="hold"/>
                                        <p:tgtEl>
                                          <p:spTgt spid="819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1929"/>
                                        </p:tgtEl>
                                        <p:attrNameLst>
                                          <p:attrName>style.visibility</p:attrName>
                                        </p:attrNameLst>
                                      </p:cBhvr>
                                      <p:to>
                                        <p:strVal val="visible"/>
                                      </p:to>
                                    </p:set>
                                    <p:animEffect transition="in" filter="fade">
                                      <p:cBhvr>
                                        <p:cTn id="22" dur="1000"/>
                                        <p:tgtEl>
                                          <p:spTgt spid="81929"/>
                                        </p:tgtEl>
                                      </p:cBhvr>
                                    </p:animEffect>
                                    <p:anim calcmode="lin" valueType="num">
                                      <p:cBhvr>
                                        <p:cTn id="23" dur="1000" fill="hold"/>
                                        <p:tgtEl>
                                          <p:spTgt spid="81929"/>
                                        </p:tgtEl>
                                        <p:attrNameLst>
                                          <p:attrName>ppt_x</p:attrName>
                                        </p:attrNameLst>
                                      </p:cBhvr>
                                      <p:tavLst>
                                        <p:tav tm="0">
                                          <p:val>
                                            <p:strVal val="#ppt_x"/>
                                          </p:val>
                                        </p:tav>
                                        <p:tav tm="100000">
                                          <p:val>
                                            <p:strVal val="#ppt_x"/>
                                          </p:val>
                                        </p:tav>
                                      </p:tavLst>
                                    </p:anim>
                                    <p:anim calcmode="lin" valueType="num">
                                      <p:cBhvr>
                                        <p:cTn id="24" dur="1000" fill="hold"/>
                                        <p:tgtEl>
                                          <p:spTgt spid="819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1930"/>
                                        </p:tgtEl>
                                        <p:attrNameLst>
                                          <p:attrName>style.visibility</p:attrName>
                                        </p:attrNameLst>
                                      </p:cBhvr>
                                      <p:to>
                                        <p:strVal val="visible"/>
                                      </p:to>
                                    </p:set>
                                    <p:animEffect transition="in" filter="fade">
                                      <p:cBhvr>
                                        <p:cTn id="29" dur="1000"/>
                                        <p:tgtEl>
                                          <p:spTgt spid="81930"/>
                                        </p:tgtEl>
                                      </p:cBhvr>
                                    </p:animEffect>
                                    <p:anim calcmode="lin" valueType="num">
                                      <p:cBhvr>
                                        <p:cTn id="30" dur="1000" fill="hold"/>
                                        <p:tgtEl>
                                          <p:spTgt spid="81930"/>
                                        </p:tgtEl>
                                        <p:attrNameLst>
                                          <p:attrName>ppt_x</p:attrName>
                                        </p:attrNameLst>
                                      </p:cBhvr>
                                      <p:tavLst>
                                        <p:tav tm="0">
                                          <p:val>
                                            <p:strVal val="#ppt_x"/>
                                          </p:val>
                                        </p:tav>
                                        <p:tav tm="100000">
                                          <p:val>
                                            <p:strVal val="#ppt_x"/>
                                          </p:val>
                                        </p:tav>
                                      </p:tavLst>
                                    </p:anim>
                                    <p:anim calcmode="lin" valueType="num">
                                      <p:cBhvr>
                                        <p:cTn id="31" dur="1000" fill="hold"/>
                                        <p:tgtEl>
                                          <p:spTgt spid="819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P spid="81927" grpId="0"/>
      <p:bldP spid="81928" grpId="0"/>
      <p:bldP spid="81929" grpId="0"/>
      <p:bldP spid="819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187450" y="5661025"/>
            <a:ext cx="7772400" cy="1196975"/>
          </a:xfrm>
        </p:spPr>
        <p:txBody>
          <a:bodyPr>
            <a:normAutofit/>
          </a:bodyPr>
          <a:lstStyle/>
          <a:p>
            <a:pPr marR="0">
              <a:lnSpc>
                <a:spcPct val="80000"/>
              </a:lnSpc>
            </a:pPr>
            <a:endParaRPr lang="en-US" altLang="zh-CN" sz="2500" dirty="0" smtClean="0"/>
          </a:p>
          <a:p>
            <a:pPr marR="0">
              <a:lnSpc>
                <a:spcPct val="80000"/>
              </a:lnSpc>
            </a:pPr>
            <a:r>
              <a:rPr lang="zh-CN" altLang="en-US" sz="2500" dirty="0" smtClean="0">
                <a:solidFill>
                  <a:srgbClr val="DDDDDD"/>
                </a:solidFill>
              </a:rPr>
              <a:t>省法院 民二庭  吴强</a:t>
            </a:r>
            <a:endParaRPr lang="en-US" altLang="zh-CN" sz="2500" dirty="0" smtClean="0">
              <a:solidFill>
                <a:srgbClr val="DDDDDD"/>
              </a:solidFill>
            </a:endParaRPr>
          </a:p>
          <a:p>
            <a:pPr marR="0">
              <a:lnSpc>
                <a:spcPct val="80000"/>
              </a:lnSpc>
            </a:pPr>
            <a:r>
              <a:rPr lang="en-US" altLang="zh-CN" sz="2500" dirty="0" smtClean="0">
                <a:solidFill>
                  <a:srgbClr val="DDDDDD"/>
                </a:solidFill>
              </a:rPr>
              <a:t>189 9199 1116</a:t>
            </a:r>
            <a:endParaRPr lang="zh-CN" altLang="en-US" sz="2500" dirty="0" smtClean="0">
              <a:solidFill>
                <a:srgbClr val="DDDDDD"/>
              </a:solidFill>
            </a:endParaRPr>
          </a:p>
        </p:txBody>
      </p:sp>
      <p:sp>
        <p:nvSpPr>
          <p:cNvPr id="13317" name="WordArt 5"/>
          <p:cNvSpPr>
            <a:spLocks noChangeArrowheads="1" noChangeShapeType="1" noTextEdit="1"/>
          </p:cNvSpPr>
          <p:nvPr/>
        </p:nvSpPr>
        <p:spPr bwMode="auto">
          <a:xfrm>
            <a:off x="468313" y="1557338"/>
            <a:ext cx="8229600" cy="1371600"/>
          </a:xfrm>
          <a:prstGeom prst="rect">
            <a:avLst/>
          </a:prstGeom>
        </p:spPr>
        <p:txBody>
          <a:bodyPr wrap="none" fromWordArt="1">
            <a:prstTxWarp prst="textPlain">
              <a:avLst>
                <a:gd name="adj" fmla="val 50000"/>
              </a:avLst>
            </a:prstTxWarp>
          </a:bodyPr>
          <a:lstStyle/>
          <a:p>
            <a:r>
              <a:rPr lang="zh-CN" altLang="en-US" sz="3600" b="1" kern="10">
                <a:ln w="9525">
                  <a:solidFill>
                    <a:srgbClr val="000000"/>
                  </a:solidFill>
                  <a:round/>
                </a:ln>
                <a:latin typeface="隶书"/>
                <a:ea typeface="隶书"/>
              </a:rPr>
              <a:t>有限责任公司经营管理过程中法律风险的</a:t>
            </a:r>
            <a:endParaRPr lang="zh-CN" altLang="en-US" sz="3600" b="1" kern="10">
              <a:ln w="9525">
                <a:solidFill>
                  <a:srgbClr val="000000"/>
                </a:solidFill>
                <a:round/>
              </a:ln>
              <a:latin typeface="隶书"/>
              <a:ea typeface="隶书"/>
            </a:endParaRPr>
          </a:p>
          <a:p>
            <a:r>
              <a:rPr lang="zh-CN" altLang="en-US" sz="3600" b="1" kern="10">
                <a:ln w="9525">
                  <a:solidFill>
                    <a:srgbClr val="000000"/>
                  </a:solidFill>
                  <a:round/>
                </a:ln>
                <a:latin typeface="隶书"/>
                <a:ea typeface="隶书"/>
              </a:rPr>
              <a:t>防范及对策</a:t>
            </a:r>
            <a:endParaRPr lang="zh-CN" altLang="en-US" sz="3600" b="1" kern="10">
              <a:ln w="9525">
                <a:solidFill>
                  <a:srgbClr val="000000"/>
                </a:solidFill>
                <a:round/>
              </a:ln>
              <a:latin typeface="隶书"/>
              <a:ea typeface="隶书"/>
            </a:endParaRPr>
          </a:p>
        </p:txBody>
      </p:sp>
      <p:sp>
        <p:nvSpPr>
          <p:cNvPr id="13319" name="WordArt 7"/>
          <p:cNvSpPr>
            <a:spLocks noChangeArrowheads="1" noChangeShapeType="1" noTextEdit="1"/>
          </p:cNvSpPr>
          <p:nvPr/>
        </p:nvSpPr>
        <p:spPr bwMode="auto">
          <a:xfrm>
            <a:off x="2843213" y="3284538"/>
            <a:ext cx="5872162" cy="385762"/>
          </a:xfrm>
          <a:prstGeom prst="rect">
            <a:avLst/>
          </a:prstGeom>
        </p:spPr>
        <p:txBody>
          <a:bodyPr wrap="none" fromWordArt="1">
            <a:prstTxWarp prst="textPlain">
              <a:avLst>
                <a:gd name="adj" fmla="val 50000"/>
              </a:avLst>
            </a:prstTxWarp>
          </a:bodyPr>
          <a:lstStyle/>
          <a:p>
            <a:r>
              <a:rPr lang="en-US" altLang="zh-CN" sz="3600" kern="10">
                <a:ln w="9525">
                  <a:solidFill>
                    <a:srgbClr val="000000"/>
                  </a:solidFill>
                  <a:round/>
                </a:ln>
                <a:solidFill>
                  <a:srgbClr val="000000"/>
                </a:solidFill>
                <a:latin typeface="楷体" panose="02010609060101010101" charset="-122"/>
                <a:ea typeface="楷体" panose="02010609060101010101" charset="-122"/>
              </a:rPr>
              <a:t>——</a:t>
            </a:r>
            <a:r>
              <a:rPr lang="zh-CN" altLang="en-US" sz="3600" kern="10">
                <a:ln w="9525">
                  <a:solidFill>
                    <a:srgbClr val="000000"/>
                  </a:solidFill>
                  <a:round/>
                </a:ln>
                <a:solidFill>
                  <a:srgbClr val="000000"/>
                </a:solidFill>
                <a:latin typeface="楷体" panose="02010609060101010101" charset="-122"/>
                <a:ea typeface="楷体" panose="02010609060101010101" charset="-122"/>
              </a:rPr>
              <a:t>以公司章程的设计为中心</a:t>
            </a:r>
            <a:endParaRPr lang="zh-CN" altLang="en-US" sz="3600" kern="10">
              <a:ln w="9525">
                <a:solidFill>
                  <a:srgbClr val="000000"/>
                </a:solidFill>
                <a:round/>
              </a:ln>
              <a:solidFill>
                <a:srgbClr val="00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82947"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82948"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82949" name="Text Box 5"/>
          <p:cNvSpPr txBox="1">
            <a:spLocks noChangeArrowheads="1"/>
          </p:cNvSpPr>
          <p:nvPr/>
        </p:nvSpPr>
        <p:spPr bwMode="auto">
          <a:xfrm>
            <a:off x="827088" y="1557338"/>
            <a:ext cx="619283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82952" name="Text Box 8"/>
          <p:cNvSpPr txBox="1">
            <a:spLocks noChangeArrowheads="1"/>
          </p:cNvSpPr>
          <p:nvPr/>
        </p:nvSpPr>
        <p:spPr bwMode="auto">
          <a:xfrm>
            <a:off x="1403350" y="2060575"/>
            <a:ext cx="6985000" cy="457200"/>
          </a:xfrm>
          <a:prstGeom prst="rect">
            <a:avLst/>
          </a:prstGeom>
          <a:noFill/>
          <a:ln w="9525">
            <a:noFill/>
            <a:miter lim="800000"/>
          </a:ln>
          <a:effectLst/>
        </p:spPr>
        <p:txBody>
          <a:bodyPr>
            <a:spAutoFit/>
          </a:bodyPr>
          <a:lstStyle/>
          <a:p>
            <a:pPr algn="l">
              <a:spcBef>
                <a:spcPct val="50000"/>
              </a:spcBef>
            </a:pPr>
            <a:r>
              <a:rPr lang="zh-CN" altLang="en-US" sz="2400">
                <a:latin typeface="隶书" pitchFamily="49" charset="-122"/>
                <a:ea typeface="隶书" pitchFamily="49" charset="-122"/>
              </a:rPr>
              <a:t>案例</a:t>
            </a:r>
            <a:r>
              <a:rPr lang="en-US" altLang="zh-CN" sz="2400">
                <a:latin typeface="隶书" pitchFamily="49" charset="-122"/>
                <a:ea typeface="隶书" pitchFamily="49" charset="-122"/>
              </a:rPr>
              <a:t>1</a:t>
            </a:r>
            <a:r>
              <a:rPr lang="zh-CN" altLang="en-US" sz="2400">
                <a:latin typeface="隶书" pitchFamily="49" charset="-122"/>
                <a:ea typeface="隶书" pitchFamily="49" charset="-122"/>
              </a:rPr>
              <a:t>：</a:t>
            </a:r>
            <a:endParaRPr lang="zh-CN" altLang="en-US" sz="2000">
              <a:latin typeface="楷体" panose="02010609060101010101" charset="-122"/>
              <a:ea typeface="楷体" panose="02010609060101010101" charset="-122"/>
            </a:endParaRPr>
          </a:p>
        </p:txBody>
      </p:sp>
      <p:sp>
        <p:nvSpPr>
          <p:cNvPr id="82953" name="Text Box 9"/>
          <p:cNvSpPr txBox="1">
            <a:spLocks noChangeArrowheads="1"/>
          </p:cNvSpPr>
          <p:nvPr/>
        </p:nvSpPr>
        <p:spPr bwMode="auto">
          <a:xfrm>
            <a:off x="827088" y="2492375"/>
            <a:ext cx="7993062" cy="3937000"/>
          </a:xfrm>
          <a:prstGeom prst="rect">
            <a:avLst/>
          </a:prstGeom>
          <a:noFill/>
          <a:ln w="9525">
            <a:noFill/>
            <a:miter lim="800000"/>
          </a:ln>
          <a:effectLst/>
        </p:spPr>
        <p:txBody>
          <a:bodyPr>
            <a:spAutoFit/>
          </a:bodyPr>
          <a:lstStyle/>
          <a:p>
            <a:pPr algn="l">
              <a:spcBef>
                <a:spcPct val="50000"/>
              </a:spcBef>
            </a:pPr>
            <a:r>
              <a:rPr lang="zh-CN" altLang="en-US" sz="1800">
                <a:latin typeface="楷体" panose="02010609060101010101" charset="-122"/>
                <a:ea typeface="楷体" panose="02010609060101010101" charset="-122"/>
              </a:rPr>
              <a:t>    北京市朝阳区人民法院审理的北京鑫科运通信息技术有限公司与中标全国产品与服务统一代码管理中心有限公司其他股东权纠纷</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a:t>
            </a:r>
            <a:r>
              <a:rPr lang="en-US" altLang="zh-CN" sz="1800">
                <a:latin typeface="楷体" panose="02010609060101010101" charset="-122"/>
                <a:ea typeface="楷体" panose="02010609060101010101" charset="-122"/>
              </a:rPr>
              <a:t>2007</a:t>
            </a:r>
            <a:r>
              <a:rPr lang="zh-CN" altLang="en-US" sz="1800">
                <a:latin typeface="楷体" panose="02010609060101010101" charset="-122"/>
                <a:ea typeface="楷体" panose="02010609060101010101" charset="-122"/>
              </a:rPr>
              <a:t>）朝民初字第</a:t>
            </a:r>
            <a:r>
              <a:rPr lang="en-US" altLang="zh-CN" sz="1800">
                <a:latin typeface="楷体" panose="02010609060101010101" charset="-122"/>
                <a:ea typeface="楷体" panose="02010609060101010101" charset="-122"/>
              </a:rPr>
              <a:t>28543</a:t>
            </a:r>
            <a:r>
              <a:rPr lang="zh-CN" altLang="en-US" sz="1800">
                <a:latin typeface="楷体" panose="02010609060101010101" charset="-122"/>
                <a:ea typeface="楷体" panose="02010609060101010101" charset="-122"/>
              </a:rPr>
              <a:t>号</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认为：</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公司法</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规定的股东会决议采取的是“资本多数决”原则，则必然要体现出多数的效果。就一个整体而言，二分之一不是多数。股东会议的表决环节中，极容易出现二分之一对二分之一的僵局。因此，既然公司章程规定简单多数是代表二分之一以上的表决权的股东表决通过，则应当理解为超过二分之一以上的表决权的股东表决通过，这样才是“资本多数决”原则的体现。虽然</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民法通则</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第一百五十五条规定：民法所称的“以上”、“以下”“以内”、“届满”，包括本数；所称的“不满”、“以外”，不包括本数。但是，民法是普通法，公司法相对民法而言是特别法。根据“特别法优于普通法”的精神，在公司法已有相关规定的情况下，应当适用公司法的规定。因此，仅由代表中标公司二分之一表决权的鑫科运通公司通过的股东会议决议，不满足章程所规定的“代表二分之一以上的表决权的股东表决通过”的条件，不是符合</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公司法</a:t>
            </a:r>
            <a:r>
              <a:rPr lang="en-US" altLang="zh-CN" sz="1800">
                <a:latin typeface="楷体" panose="02010609060101010101" charset="-122"/>
                <a:ea typeface="楷体" panose="02010609060101010101" charset="-122"/>
              </a:rPr>
              <a:t>》</a:t>
            </a:r>
            <a:r>
              <a:rPr lang="zh-CN" altLang="en-US" sz="1800">
                <a:latin typeface="楷体" panose="02010609060101010101" charset="-122"/>
                <a:ea typeface="楷体" panose="02010609060101010101" charset="-122"/>
              </a:rPr>
              <a:t>及中标公司章程规定的股东会议决议。 </a:t>
            </a:r>
            <a:endParaRPr lang="zh-CN" altLang="en-US" sz="18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fade">
                                      <p:cBhvr>
                                        <p:cTn id="7" dur="1000"/>
                                        <p:tgtEl>
                                          <p:spTgt spid="82952"/>
                                        </p:tgtEl>
                                      </p:cBhvr>
                                    </p:animEffect>
                                    <p:anim calcmode="lin" valueType="num">
                                      <p:cBhvr>
                                        <p:cTn id="8" dur="1000" fill="hold"/>
                                        <p:tgtEl>
                                          <p:spTgt spid="82952"/>
                                        </p:tgtEl>
                                        <p:attrNameLst>
                                          <p:attrName>ppt_x</p:attrName>
                                        </p:attrNameLst>
                                      </p:cBhvr>
                                      <p:tavLst>
                                        <p:tav tm="0">
                                          <p:val>
                                            <p:strVal val="#ppt_x"/>
                                          </p:val>
                                        </p:tav>
                                        <p:tav tm="100000">
                                          <p:val>
                                            <p:strVal val="#ppt_x"/>
                                          </p:val>
                                        </p:tav>
                                      </p:tavLst>
                                    </p:anim>
                                    <p:anim calcmode="lin" valueType="num">
                                      <p:cBhvr>
                                        <p:cTn id="9" dur="1000" fill="hold"/>
                                        <p:tgtEl>
                                          <p:spTgt spid="829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grpId="0" nodeType="afterEffect">
                                  <p:stCondLst>
                                    <p:cond delay="0"/>
                                  </p:stCondLst>
                                  <p:childTnLst>
                                    <p:set>
                                      <p:cBhvr>
                                        <p:cTn id="12" dur="1" fill="hold">
                                          <p:stCondLst>
                                            <p:cond delay="0"/>
                                          </p:stCondLst>
                                        </p:cTn>
                                        <p:tgtEl>
                                          <p:spTgt spid="82953"/>
                                        </p:tgtEl>
                                        <p:attrNameLst>
                                          <p:attrName>style.visibility</p:attrName>
                                        </p:attrNameLst>
                                      </p:cBhvr>
                                      <p:to>
                                        <p:strVal val="visible"/>
                                      </p:to>
                                    </p:set>
                                    <p:animEffect transition="in" filter="wheel(4)">
                                      <p:cBhvr>
                                        <p:cTn id="13" dur="1000"/>
                                        <p:tgtEl>
                                          <p:spTgt spid="82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p:bldP spid="829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83971"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83972"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83973" name="Text Box 5"/>
          <p:cNvSpPr txBox="1">
            <a:spLocks noChangeArrowheads="1"/>
          </p:cNvSpPr>
          <p:nvPr/>
        </p:nvSpPr>
        <p:spPr bwMode="auto">
          <a:xfrm>
            <a:off x="827088" y="1557338"/>
            <a:ext cx="619283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83974" name="Text Box 6"/>
          <p:cNvSpPr txBox="1">
            <a:spLocks noChangeArrowheads="1"/>
          </p:cNvSpPr>
          <p:nvPr/>
        </p:nvSpPr>
        <p:spPr bwMode="auto">
          <a:xfrm>
            <a:off x="1403350" y="1989138"/>
            <a:ext cx="6985000" cy="457200"/>
          </a:xfrm>
          <a:prstGeom prst="rect">
            <a:avLst/>
          </a:prstGeom>
          <a:noFill/>
          <a:ln w="9525">
            <a:noFill/>
            <a:miter lim="800000"/>
          </a:ln>
          <a:effectLst/>
        </p:spPr>
        <p:txBody>
          <a:bodyPr>
            <a:spAutoFit/>
          </a:bodyPr>
          <a:lstStyle/>
          <a:p>
            <a:pPr algn="l">
              <a:spcBef>
                <a:spcPct val="50000"/>
              </a:spcBef>
            </a:pPr>
            <a:r>
              <a:rPr lang="zh-CN" altLang="en-US" sz="2400">
                <a:latin typeface="隶书" pitchFamily="49" charset="-122"/>
                <a:ea typeface="隶书" pitchFamily="49" charset="-122"/>
              </a:rPr>
              <a:t>案例</a:t>
            </a:r>
            <a:r>
              <a:rPr lang="en-US" altLang="zh-CN" sz="2400">
                <a:latin typeface="隶书" pitchFamily="49" charset="-122"/>
                <a:ea typeface="隶书" pitchFamily="49" charset="-122"/>
              </a:rPr>
              <a:t>2</a:t>
            </a:r>
            <a:r>
              <a:rPr lang="zh-CN" altLang="en-US" sz="2400">
                <a:latin typeface="隶书" pitchFamily="49" charset="-122"/>
                <a:ea typeface="隶书" pitchFamily="49" charset="-122"/>
              </a:rPr>
              <a:t>：</a:t>
            </a:r>
            <a:endParaRPr lang="zh-CN" altLang="en-US" sz="2000">
              <a:latin typeface="楷体" panose="02010609060101010101" charset="-122"/>
              <a:ea typeface="楷体" panose="02010609060101010101" charset="-122"/>
            </a:endParaRPr>
          </a:p>
        </p:txBody>
      </p:sp>
      <p:sp>
        <p:nvSpPr>
          <p:cNvPr id="83975" name="Text Box 7"/>
          <p:cNvSpPr txBox="1">
            <a:spLocks noChangeArrowheads="1"/>
          </p:cNvSpPr>
          <p:nvPr/>
        </p:nvSpPr>
        <p:spPr bwMode="auto">
          <a:xfrm>
            <a:off x="827088" y="2420938"/>
            <a:ext cx="7993062" cy="3973512"/>
          </a:xfrm>
          <a:prstGeom prst="rect">
            <a:avLst/>
          </a:prstGeom>
          <a:noFill/>
          <a:ln w="9525">
            <a:noFill/>
            <a:miter lim="800000"/>
          </a:ln>
          <a:effectLst/>
        </p:spPr>
        <p:txBody>
          <a:bodyPr>
            <a:spAutoFit/>
          </a:bodyPr>
          <a:lstStyle/>
          <a:p>
            <a:pPr algn="l">
              <a:spcBef>
                <a:spcPct val="50000"/>
              </a:spcBef>
            </a:pPr>
            <a:r>
              <a:rPr lang="zh-CN" altLang="en-US" sz="1600">
                <a:latin typeface="楷体" panose="02010609060101010101" charset="-122"/>
                <a:ea typeface="楷体" panose="02010609060101010101" charset="-122"/>
              </a:rPr>
              <a:t>    </a:t>
            </a:r>
            <a:r>
              <a:rPr lang="zh-CN" altLang="en-US" sz="1700">
                <a:latin typeface="楷体" panose="02010609060101010101" charset="-122"/>
                <a:ea typeface="楷体" panose="02010609060101010101" charset="-122"/>
              </a:rPr>
              <a:t>北京市西城区人民法院审理的王小琳等与北京盛华夏房地产开发有限公司公司决议效力确认纠纷</a:t>
            </a:r>
            <a:r>
              <a:rPr lang="en-US" altLang="zh-CN" sz="1700">
                <a:latin typeface="楷体" panose="02010609060101010101" charset="-122"/>
                <a:ea typeface="楷体" panose="02010609060101010101" charset="-122"/>
              </a:rPr>
              <a:t>[</a:t>
            </a:r>
            <a:r>
              <a:rPr lang="zh-CN" altLang="en-US" sz="1700">
                <a:latin typeface="楷体" panose="02010609060101010101" charset="-122"/>
                <a:ea typeface="楷体" panose="02010609060101010101" charset="-122"/>
              </a:rPr>
              <a:t>（</a:t>
            </a:r>
            <a:r>
              <a:rPr lang="en-US" altLang="zh-CN" sz="1700">
                <a:latin typeface="楷体" panose="02010609060101010101" charset="-122"/>
                <a:ea typeface="楷体" panose="02010609060101010101" charset="-122"/>
              </a:rPr>
              <a:t>2013</a:t>
            </a:r>
            <a:r>
              <a:rPr lang="zh-CN" altLang="en-US" sz="1700">
                <a:latin typeface="楷体" panose="02010609060101010101" charset="-122"/>
                <a:ea typeface="楷体" panose="02010609060101010101" charset="-122"/>
              </a:rPr>
              <a:t>）西民初字第</a:t>
            </a:r>
            <a:r>
              <a:rPr lang="en-US" altLang="zh-CN" sz="1700">
                <a:latin typeface="楷体" panose="02010609060101010101" charset="-122"/>
                <a:ea typeface="楷体" panose="02010609060101010101" charset="-122"/>
              </a:rPr>
              <a:t>16217</a:t>
            </a:r>
            <a:r>
              <a:rPr lang="zh-CN" altLang="en-US" sz="1700">
                <a:latin typeface="楷体" panose="02010609060101010101" charset="-122"/>
                <a:ea typeface="楷体" panose="02010609060101010101" charset="-122"/>
              </a:rPr>
              <a:t>号</a:t>
            </a:r>
            <a:r>
              <a:rPr lang="en-US" altLang="zh-CN" sz="1700">
                <a:latin typeface="楷体" panose="02010609060101010101" charset="-122"/>
                <a:ea typeface="楷体" panose="02010609060101010101" charset="-122"/>
              </a:rPr>
              <a:t>]</a:t>
            </a:r>
            <a:r>
              <a:rPr lang="zh-CN" altLang="en-US" sz="1700">
                <a:latin typeface="楷体" panose="02010609060101010101" charset="-122"/>
                <a:ea typeface="楷体" panose="02010609060101010101" charset="-122"/>
              </a:rPr>
              <a:t>认为：盛华夏公司是有限责任公司，对盛华夏公司股东会决议表决权规则进行解释应基于其有限责任公司的性质。有限责任公司兼具人合和资合的特征，不同于完全资合性的股份有限公司。公司法对于有限责任公司和股份有限公司在股东（大）会决议的表决权上亦做了不同的规定。本院注意到，公司法第四十四条第二款和盛华夏公司章程第十三条中的用词均为“经代表三分之二以上表决权的股东通过”，该处的规定的三分之二以上的的表决权均需要达到全体表决权的三分之二以上，而非出席会议的表决权的三分之二以上。基于有限责任公司的性质和法律规定及公司章程内在逻辑的一致性，在公司章程没有约定的情况下，盛华夏公司关于一般事项的股东会决议必须经代表超过半数以上表决权的股东通过，该超过半数是指同意决议的表决权超过公司全体表决权的半数，而不是超过出席会议的表决权的半数。根据原被告提交的盛华夏公司</a:t>
            </a:r>
            <a:r>
              <a:rPr lang="en-US" altLang="zh-CN" sz="1700">
                <a:latin typeface="楷体" panose="02010609060101010101" charset="-122"/>
                <a:ea typeface="楷体" panose="02010609060101010101" charset="-122"/>
              </a:rPr>
              <a:t>2012</a:t>
            </a:r>
            <a:r>
              <a:rPr lang="zh-CN" altLang="en-US" sz="1700">
                <a:latin typeface="楷体" panose="02010609060101010101" charset="-122"/>
                <a:ea typeface="楷体" panose="02010609060101010101" charset="-122"/>
              </a:rPr>
              <a:t>年</a:t>
            </a:r>
            <a:r>
              <a:rPr lang="en-US" altLang="zh-CN" sz="1700">
                <a:latin typeface="楷体" panose="02010609060101010101" charset="-122"/>
                <a:ea typeface="楷体" panose="02010609060101010101" charset="-122"/>
              </a:rPr>
              <a:t>12</a:t>
            </a:r>
            <a:r>
              <a:rPr lang="zh-CN" altLang="en-US" sz="1700">
                <a:latin typeface="楷体" panose="02010609060101010101" charset="-122"/>
                <a:ea typeface="楷体" panose="02010609060101010101" charset="-122"/>
              </a:rPr>
              <a:t>月</a:t>
            </a:r>
            <a:r>
              <a:rPr lang="en-US" altLang="zh-CN" sz="1700">
                <a:latin typeface="楷体" panose="02010609060101010101" charset="-122"/>
                <a:ea typeface="楷体" panose="02010609060101010101" charset="-122"/>
              </a:rPr>
              <a:t>6</a:t>
            </a:r>
            <a:r>
              <a:rPr lang="zh-CN" altLang="en-US" sz="1700">
                <a:latin typeface="楷体" panose="02010609060101010101" charset="-122"/>
                <a:ea typeface="楷体" panose="02010609060101010101" charset="-122"/>
              </a:rPr>
              <a:t>日股东会决议记载，该股东会决议只有代表</a:t>
            </a:r>
            <a:r>
              <a:rPr lang="en-US" altLang="zh-CN" sz="1700">
                <a:latin typeface="楷体" panose="02010609060101010101" charset="-122"/>
                <a:ea typeface="楷体" panose="02010609060101010101" charset="-122"/>
              </a:rPr>
              <a:t>50%</a:t>
            </a:r>
            <a:r>
              <a:rPr lang="zh-CN" altLang="en-US" sz="1700">
                <a:latin typeface="楷体" panose="02010609060101010101" charset="-122"/>
                <a:ea typeface="楷体" panose="02010609060101010101" charset="-122"/>
              </a:rPr>
              <a:t>表决权的俊星公司的盖章，而没有经过其他股东的同意。因此，该股东会决议没有经过超过半数的表决权同意，未被有效通过，该股东会决议应属无效决议。</a:t>
            </a:r>
            <a:r>
              <a:rPr lang="zh-CN" altLang="en-US" sz="1600">
                <a:latin typeface="楷体" panose="02010609060101010101" charset="-122"/>
                <a:ea typeface="楷体" panose="02010609060101010101" charset="-122"/>
              </a:rPr>
              <a:t> </a:t>
            </a:r>
            <a:endParaRPr lang="en-US" altLang="zh-CN" sz="16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fade">
                                      <p:cBhvr>
                                        <p:cTn id="7" dur="1000"/>
                                        <p:tgtEl>
                                          <p:spTgt spid="83974"/>
                                        </p:tgtEl>
                                      </p:cBhvr>
                                    </p:animEffect>
                                    <p:anim calcmode="lin" valueType="num">
                                      <p:cBhvr>
                                        <p:cTn id="8" dur="1000" fill="hold"/>
                                        <p:tgtEl>
                                          <p:spTgt spid="83974"/>
                                        </p:tgtEl>
                                        <p:attrNameLst>
                                          <p:attrName>ppt_x</p:attrName>
                                        </p:attrNameLst>
                                      </p:cBhvr>
                                      <p:tavLst>
                                        <p:tav tm="0">
                                          <p:val>
                                            <p:strVal val="#ppt_x"/>
                                          </p:val>
                                        </p:tav>
                                        <p:tav tm="100000">
                                          <p:val>
                                            <p:strVal val="#ppt_x"/>
                                          </p:val>
                                        </p:tav>
                                      </p:tavLst>
                                    </p:anim>
                                    <p:anim calcmode="lin" valueType="num">
                                      <p:cBhvr>
                                        <p:cTn id="9" dur="1000" fill="hold"/>
                                        <p:tgtEl>
                                          <p:spTgt spid="839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grpId="0" nodeType="afterEffect">
                                  <p:stCondLst>
                                    <p:cond delay="0"/>
                                  </p:stCondLst>
                                  <p:childTnLst>
                                    <p:set>
                                      <p:cBhvr>
                                        <p:cTn id="12" dur="1" fill="hold">
                                          <p:stCondLst>
                                            <p:cond delay="0"/>
                                          </p:stCondLst>
                                        </p:cTn>
                                        <p:tgtEl>
                                          <p:spTgt spid="83975"/>
                                        </p:tgtEl>
                                        <p:attrNameLst>
                                          <p:attrName>style.visibility</p:attrName>
                                        </p:attrNameLst>
                                      </p:cBhvr>
                                      <p:to>
                                        <p:strVal val="visible"/>
                                      </p:to>
                                    </p:set>
                                    <p:animEffect transition="in" filter="wheel(4)">
                                      <p:cBhvr>
                                        <p:cTn id="13" dur="10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p:bldP spid="839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84995"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84996"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84997" name="Text Box 5"/>
          <p:cNvSpPr txBox="1">
            <a:spLocks noChangeArrowheads="1"/>
          </p:cNvSpPr>
          <p:nvPr/>
        </p:nvSpPr>
        <p:spPr bwMode="auto">
          <a:xfrm>
            <a:off x="827088" y="1557338"/>
            <a:ext cx="619283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84998" name="Text Box 6"/>
          <p:cNvSpPr txBox="1">
            <a:spLocks noChangeArrowheads="1"/>
          </p:cNvSpPr>
          <p:nvPr/>
        </p:nvSpPr>
        <p:spPr bwMode="auto">
          <a:xfrm>
            <a:off x="1331913" y="2060575"/>
            <a:ext cx="6913562"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5</a:t>
            </a:r>
            <a:r>
              <a:rPr lang="zh-CN" altLang="en-US" sz="2400">
                <a:latin typeface="楷体" panose="02010609060101010101" charset="-122"/>
                <a:ea typeface="楷体" panose="02010609060101010101" charset="-122"/>
              </a:rPr>
              <a:t>、公司的机构及其产生办法、职权、议事规则。 </a:t>
            </a:r>
            <a:endParaRPr lang="zh-CN" altLang="en-US" sz="2400">
              <a:latin typeface="楷体" panose="02010609060101010101" charset="-122"/>
              <a:ea typeface="楷体" panose="02010609060101010101" charset="-122"/>
            </a:endParaRPr>
          </a:p>
        </p:txBody>
      </p:sp>
      <p:sp>
        <p:nvSpPr>
          <p:cNvPr id="85000" name="Text Box 8"/>
          <p:cNvSpPr txBox="1">
            <a:spLocks noChangeArrowheads="1"/>
          </p:cNvSpPr>
          <p:nvPr/>
        </p:nvSpPr>
        <p:spPr bwMode="auto">
          <a:xfrm>
            <a:off x="1403350" y="2492375"/>
            <a:ext cx="6985000" cy="1646238"/>
          </a:xfrm>
          <a:prstGeom prst="rect">
            <a:avLst/>
          </a:prstGeom>
          <a:noFill/>
          <a:ln w="9525">
            <a:noFill/>
            <a:miter lim="800000"/>
          </a:ln>
          <a:effectLst/>
        </p:spPr>
        <p:txBody>
          <a:bodyPr>
            <a:spAutoFit/>
          </a:bodyPr>
          <a:lstStyle/>
          <a:p>
            <a:pPr algn="l">
              <a:spcBef>
                <a:spcPct val="50000"/>
              </a:spcBef>
            </a:pPr>
            <a:r>
              <a:rPr lang="zh-CN" altLang="en-US" sz="2400">
                <a:latin typeface="隶书" pitchFamily="49" charset="-122"/>
                <a:ea typeface="隶书" pitchFamily="49" charset="-122"/>
              </a:rPr>
              <a:t>设计建议：</a:t>
            </a:r>
            <a:r>
              <a:rPr lang="zh-CN" altLang="en-US" sz="2000">
                <a:latin typeface="楷体" panose="02010609060101010101" charset="-122"/>
                <a:ea typeface="楷体" panose="02010609060101010101" charset="-122"/>
              </a:rPr>
              <a:t> </a:t>
            </a:r>
            <a:endParaRPr lang="zh-CN" altLang="en-US" sz="2000">
              <a:latin typeface="楷体" panose="02010609060101010101" charset="-122"/>
              <a:ea typeface="楷体" panose="02010609060101010101" charset="-122"/>
            </a:endParaRPr>
          </a:p>
          <a:p>
            <a:pPr algn="l">
              <a:spcBef>
                <a:spcPct val="50000"/>
              </a:spcBef>
            </a:pPr>
            <a:r>
              <a:rPr lang="zh-CN" altLang="en-US" sz="2000">
                <a:latin typeface="楷体" panose="02010609060101010101" charset="-122"/>
                <a:ea typeface="楷体" panose="02010609060101010101" charset="-122"/>
              </a:rPr>
              <a:t>①</a:t>
            </a:r>
            <a:r>
              <a:rPr lang="zh-CN" altLang="en-US" sz="2000">
                <a:ea typeface="楷体" panose="02010609060101010101" charset="-122"/>
              </a:rPr>
              <a:t>在股东会表决时，既可以采用</a:t>
            </a:r>
            <a:r>
              <a:rPr lang="zh-CN" altLang="en-US" sz="2000">
                <a:latin typeface="楷体" panose="02010609060101010101" charset="-122"/>
                <a:ea typeface="楷体" panose="02010609060101010101" charset="-122"/>
              </a:rPr>
              <a:t>“</a:t>
            </a:r>
            <a:r>
              <a:rPr lang="zh-CN" altLang="en-US" sz="2000">
                <a:ea typeface="楷体" panose="02010609060101010101" charset="-122"/>
              </a:rPr>
              <a:t>资本多数决</a:t>
            </a:r>
            <a:r>
              <a:rPr lang="zh-CN" altLang="en-US" sz="2000">
                <a:latin typeface="楷体" panose="02010609060101010101" charset="-122"/>
                <a:ea typeface="楷体" panose="02010609060101010101" charset="-122"/>
              </a:rPr>
              <a:t>”</a:t>
            </a:r>
            <a:r>
              <a:rPr lang="zh-CN" altLang="en-US" sz="2000">
                <a:ea typeface="楷体" panose="02010609060101010101" charset="-122"/>
              </a:rPr>
              <a:t>，也完全可采用</a:t>
            </a:r>
            <a:r>
              <a:rPr lang="zh-CN" altLang="en-US" sz="2000">
                <a:latin typeface="楷体" panose="02010609060101010101" charset="-122"/>
                <a:ea typeface="楷体" panose="02010609060101010101" charset="-122"/>
              </a:rPr>
              <a:t>“</a:t>
            </a:r>
            <a:r>
              <a:rPr lang="zh-CN" altLang="en-US" sz="2000">
                <a:ea typeface="楷体" panose="02010609060101010101" charset="-122"/>
              </a:rPr>
              <a:t>股东人数多数决</a:t>
            </a:r>
            <a:r>
              <a:rPr lang="zh-CN" altLang="en-US" sz="2000">
                <a:latin typeface="楷体" panose="02010609060101010101" charset="-122"/>
                <a:ea typeface="楷体" panose="02010609060101010101" charset="-122"/>
              </a:rPr>
              <a:t>”</a:t>
            </a:r>
            <a:r>
              <a:rPr lang="zh-CN" altLang="en-US" sz="2000">
                <a:ea typeface="楷体" panose="02010609060101010101" charset="-122"/>
              </a:rPr>
              <a:t>等其他表决方式，例如规定</a:t>
            </a:r>
            <a:r>
              <a:rPr lang="zh-CN" altLang="en-US" sz="2000">
                <a:latin typeface="楷体" panose="02010609060101010101" charset="-122"/>
                <a:ea typeface="楷体" panose="02010609060101010101" charset="-122"/>
              </a:rPr>
              <a:t>“</a:t>
            </a:r>
            <a:r>
              <a:rPr lang="zh-CN" altLang="en-US" sz="2000">
                <a:ea typeface="楷体" panose="02010609060101010101" charset="-122"/>
              </a:rPr>
              <a:t>每一股东有一投票权</a:t>
            </a:r>
            <a:r>
              <a:rPr lang="zh-CN" altLang="en-US" sz="2000">
                <a:latin typeface="楷体" panose="02010609060101010101" charset="-122"/>
                <a:ea typeface="楷体" panose="02010609060101010101" charset="-122"/>
              </a:rPr>
              <a:t>”</a:t>
            </a:r>
            <a:r>
              <a:rPr lang="zh-CN" altLang="en-US" sz="2000">
                <a:ea typeface="楷体" panose="02010609060101010101" charset="-122"/>
              </a:rPr>
              <a:t>。</a:t>
            </a:r>
            <a:r>
              <a:rPr lang="zh-CN" altLang="en-US"/>
              <a:t> </a:t>
            </a:r>
            <a:endParaRPr lang="zh-CN" altLang="en-US"/>
          </a:p>
        </p:txBody>
      </p:sp>
      <p:sp>
        <p:nvSpPr>
          <p:cNvPr id="85001" name="Text Box 9"/>
          <p:cNvSpPr txBox="1">
            <a:spLocks noChangeArrowheads="1"/>
          </p:cNvSpPr>
          <p:nvPr/>
        </p:nvSpPr>
        <p:spPr bwMode="auto">
          <a:xfrm>
            <a:off x="1403350" y="4149725"/>
            <a:ext cx="6913563" cy="7016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②公司章程应规定，在仅有</a:t>
            </a:r>
            <a:r>
              <a:rPr lang="en-US" altLang="zh-CN" sz="2000">
                <a:latin typeface="楷体" panose="02010609060101010101" charset="-122"/>
                <a:ea typeface="楷体" panose="02010609060101010101" charset="-122"/>
              </a:rPr>
              <a:t>50%</a:t>
            </a:r>
            <a:r>
              <a:rPr lang="zh-CN" altLang="en-US" sz="2000">
                <a:latin typeface="楷体" panose="02010609060101010101" charset="-122"/>
                <a:ea typeface="楷体" panose="02010609060101010101" charset="-122"/>
              </a:rPr>
              <a:t>的表决权作出某项决议时，该项决议是否合法有效。 </a:t>
            </a:r>
            <a:endParaRPr lang="zh-CN" altLang="en-US" sz="2000">
              <a:latin typeface="楷体" panose="02010609060101010101" charset="-122"/>
              <a:ea typeface="楷体" panose="02010609060101010101" charset="-122"/>
            </a:endParaRPr>
          </a:p>
        </p:txBody>
      </p:sp>
      <p:sp>
        <p:nvSpPr>
          <p:cNvPr id="85002" name="Text Box 10"/>
          <p:cNvSpPr txBox="1">
            <a:spLocks noChangeArrowheads="1"/>
          </p:cNvSpPr>
          <p:nvPr/>
        </p:nvSpPr>
        <p:spPr bwMode="auto">
          <a:xfrm>
            <a:off x="1403350" y="4941888"/>
            <a:ext cx="6913563" cy="10064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③公司章程还可规定，决议经过半数表决权同意通过中的“过半数”，指的是超过全部表决权的过半数，还是参加股东会投票的表决权的过半数。 </a:t>
            </a:r>
            <a:endParaRPr lang="zh-CN" altLang="en-US" sz="20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fade">
                                      <p:cBhvr>
                                        <p:cTn id="7" dur="1000"/>
                                        <p:tgtEl>
                                          <p:spTgt spid="85000"/>
                                        </p:tgtEl>
                                      </p:cBhvr>
                                    </p:animEffect>
                                    <p:anim calcmode="lin" valueType="num">
                                      <p:cBhvr>
                                        <p:cTn id="8" dur="1000" fill="hold"/>
                                        <p:tgtEl>
                                          <p:spTgt spid="85000"/>
                                        </p:tgtEl>
                                        <p:attrNameLst>
                                          <p:attrName>ppt_x</p:attrName>
                                        </p:attrNameLst>
                                      </p:cBhvr>
                                      <p:tavLst>
                                        <p:tav tm="0">
                                          <p:val>
                                            <p:strVal val="#ppt_x"/>
                                          </p:val>
                                        </p:tav>
                                        <p:tav tm="100000">
                                          <p:val>
                                            <p:strVal val="#ppt_x"/>
                                          </p:val>
                                        </p:tav>
                                      </p:tavLst>
                                    </p:anim>
                                    <p:anim calcmode="lin" valueType="num">
                                      <p:cBhvr>
                                        <p:cTn id="9" dur="1000" fill="hold"/>
                                        <p:tgtEl>
                                          <p:spTgt spid="850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001"/>
                                        </p:tgtEl>
                                        <p:attrNameLst>
                                          <p:attrName>style.visibility</p:attrName>
                                        </p:attrNameLst>
                                      </p:cBhvr>
                                      <p:to>
                                        <p:strVal val="visible"/>
                                      </p:to>
                                    </p:set>
                                    <p:animEffect transition="in" filter="fade">
                                      <p:cBhvr>
                                        <p:cTn id="14" dur="1000"/>
                                        <p:tgtEl>
                                          <p:spTgt spid="85001"/>
                                        </p:tgtEl>
                                      </p:cBhvr>
                                    </p:animEffect>
                                    <p:anim calcmode="lin" valueType="num">
                                      <p:cBhvr>
                                        <p:cTn id="15" dur="1000" fill="hold"/>
                                        <p:tgtEl>
                                          <p:spTgt spid="85001"/>
                                        </p:tgtEl>
                                        <p:attrNameLst>
                                          <p:attrName>ppt_x</p:attrName>
                                        </p:attrNameLst>
                                      </p:cBhvr>
                                      <p:tavLst>
                                        <p:tav tm="0">
                                          <p:val>
                                            <p:strVal val="#ppt_x"/>
                                          </p:val>
                                        </p:tav>
                                        <p:tav tm="100000">
                                          <p:val>
                                            <p:strVal val="#ppt_x"/>
                                          </p:val>
                                        </p:tav>
                                      </p:tavLst>
                                    </p:anim>
                                    <p:anim calcmode="lin" valueType="num">
                                      <p:cBhvr>
                                        <p:cTn id="16" dur="1000" fill="hold"/>
                                        <p:tgtEl>
                                          <p:spTgt spid="8500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animEffect transition="in" filter="fade">
                                      <p:cBhvr>
                                        <p:cTn id="21" dur="1000"/>
                                        <p:tgtEl>
                                          <p:spTgt spid="85002"/>
                                        </p:tgtEl>
                                      </p:cBhvr>
                                    </p:animEffect>
                                    <p:anim calcmode="lin" valueType="num">
                                      <p:cBhvr>
                                        <p:cTn id="22" dur="1000" fill="hold"/>
                                        <p:tgtEl>
                                          <p:spTgt spid="85002"/>
                                        </p:tgtEl>
                                        <p:attrNameLst>
                                          <p:attrName>ppt_x</p:attrName>
                                        </p:attrNameLst>
                                      </p:cBhvr>
                                      <p:tavLst>
                                        <p:tav tm="0">
                                          <p:val>
                                            <p:strVal val="#ppt_x"/>
                                          </p:val>
                                        </p:tav>
                                        <p:tav tm="100000">
                                          <p:val>
                                            <p:strVal val="#ppt_x"/>
                                          </p:val>
                                        </p:tav>
                                      </p:tavLst>
                                    </p:anim>
                                    <p:anim calcmode="lin" valueType="num">
                                      <p:cBhvr>
                                        <p:cTn id="23" dur="1000" fill="hold"/>
                                        <p:tgtEl>
                                          <p:spTgt spid="850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p:bldP spid="85001" grpId="0"/>
      <p:bldP spid="850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86019"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86020"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86021" name="Text Box 5"/>
          <p:cNvSpPr txBox="1">
            <a:spLocks noChangeArrowheads="1"/>
          </p:cNvSpPr>
          <p:nvPr/>
        </p:nvSpPr>
        <p:spPr bwMode="auto">
          <a:xfrm>
            <a:off x="827088" y="1757363"/>
            <a:ext cx="619283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（三）公司章程的设计</a:t>
            </a:r>
            <a:endParaRPr lang="zh-CN" altLang="en-US">
              <a:latin typeface="隶书" pitchFamily="49" charset="-122"/>
              <a:ea typeface="隶书" pitchFamily="49" charset="-122"/>
            </a:endParaRPr>
          </a:p>
        </p:txBody>
      </p:sp>
      <p:sp>
        <p:nvSpPr>
          <p:cNvPr id="86022" name="Text Box 6"/>
          <p:cNvSpPr txBox="1">
            <a:spLocks noChangeArrowheads="1"/>
          </p:cNvSpPr>
          <p:nvPr/>
        </p:nvSpPr>
        <p:spPr bwMode="auto">
          <a:xfrm>
            <a:off x="1331913" y="2466975"/>
            <a:ext cx="6913562"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6</a:t>
            </a:r>
            <a:r>
              <a:rPr lang="zh-CN" altLang="en-US" sz="2400">
                <a:latin typeface="楷体" panose="02010609060101010101" charset="-122"/>
                <a:ea typeface="楷体" panose="02010609060101010101" charset="-122"/>
              </a:rPr>
              <a:t>、公司法定代表人。 </a:t>
            </a:r>
            <a:endParaRPr lang="zh-CN" altLang="en-US" sz="2400">
              <a:latin typeface="楷体" panose="02010609060101010101" charset="-122"/>
              <a:ea typeface="楷体" panose="02010609060101010101" charset="-122"/>
            </a:endParaRPr>
          </a:p>
        </p:txBody>
      </p:sp>
      <p:sp>
        <p:nvSpPr>
          <p:cNvPr id="86024" name="Text Box 8"/>
          <p:cNvSpPr txBox="1">
            <a:spLocks noChangeArrowheads="1"/>
          </p:cNvSpPr>
          <p:nvPr/>
        </p:nvSpPr>
        <p:spPr bwMode="auto">
          <a:xfrm>
            <a:off x="1331913" y="3187700"/>
            <a:ext cx="6913562"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7</a:t>
            </a:r>
            <a:r>
              <a:rPr lang="zh-CN" altLang="en-US" sz="2400">
                <a:latin typeface="楷体" panose="02010609060101010101" charset="-122"/>
                <a:ea typeface="楷体" panose="02010609060101010101" charset="-122"/>
              </a:rPr>
              <a:t>、股东会会议认为需要规定的其他事项。 </a:t>
            </a:r>
            <a:endParaRPr lang="zh-CN" altLang="en-US" sz="24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86022"/>
                                        </p:tgtEl>
                                        <p:attrNameLst>
                                          <p:attrName>style.visibility</p:attrName>
                                        </p:attrNameLst>
                                      </p:cBhvr>
                                      <p:to>
                                        <p:strVal val="visible"/>
                                      </p:to>
                                    </p:set>
                                    <p:animEffect transition="in" filter="randombar(horizontal)">
                                      <p:cBhvr>
                                        <p:cTn id="7" dur="10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86024"/>
                                        </p:tgtEl>
                                        <p:attrNameLst>
                                          <p:attrName>style.visibility</p:attrName>
                                        </p:attrNameLst>
                                      </p:cBhvr>
                                      <p:to>
                                        <p:strVal val="visible"/>
                                      </p:to>
                                    </p:set>
                                    <p:animEffect transition="in" filter="randombar(horizontal)">
                                      <p:cBhvr>
                                        <p:cTn id="12" dur="10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P spid="860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87043"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87044"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87045" name="Text Box 5"/>
          <p:cNvSpPr txBox="1">
            <a:spLocks noChangeArrowheads="1"/>
          </p:cNvSpPr>
          <p:nvPr/>
        </p:nvSpPr>
        <p:spPr bwMode="auto">
          <a:xfrm>
            <a:off x="827088" y="18446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（四）公司章程设计需要注意的问题</a:t>
            </a:r>
            <a:endParaRPr lang="zh-CN" altLang="en-US">
              <a:latin typeface="隶书" pitchFamily="49" charset="-122"/>
              <a:ea typeface="隶书" pitchFamily="49" charset="-122"/>
            </a:endParaRPr>
          </a:p>
        </p:txBody>
      </p:sp>
      <p:sp>
        <p:nvSpPr>
          <p:cNvPr id="87046" name="Text Box 6"/>
          <p:cNvSpPr txBox="1">
            <a:spLocks noChangeArrowheads="1"/>
          </p:cNvSpPr>
          <p:nvPr/>
        </p:nvSpPr>
        <p:spPr bwMode="auto">
          <a:xfrm>
            <a:off x="1330325" y="2755900"/>
            <a:ext cx="6913563"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1</a:t>
            </a:r>
            <a:r>
              <a:rPr lang="zh-CN" altLang="en-US" sz="2400">
                <a:latin typeface="楷体" panose="02010609060101010101" charset="-122"/>
                <a:ea typeface="楷体" panose="02010609060101010101" charset="-122"/>
              </a:rPr>
              <a:t>、分红权、优先认购权及表决权 </a:t>
            </a:r>
            <a:endParaRPr lang="zh-CN" altLang="en-US" sz="2400">
              <a:latin typeface="楷体" panose="02010609060101010101" charset="-122"/>
              <a:ea typeface="楷体" panose="02010609060101010101" charset="-122"/>
            </a:endParaRPr>
          </a:p>
        </p:txBody>
      </p:sp>
      <p:sp>
        <p:nvSpPr>
          <p:cNvPr id="87047" name="Text Box 7"/>
          <p:cNvSpPr txBox="1">
            <a:spLocks noChangeArrowheads="1"/>
          </p:cNvSpPr>
          <p:nvPr/>
        </p:nvSpPr>
        <p:spPr bwMode="auto">
          <a:xfrm>
            <a:off x="1331913" y="3403600"/>
            <a:ext cx="6913562"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2</a:t>
            </a:r>
            <a:r>
              <a:rPr lang="zh-CN" altLang="en-US" sz="2400">
                <a:latin typeface="楷体" panose="02010609060101010101" charset="-122"/>
                <a:ea typeface="楷体" panose="02010609060101010101" charset="-122"/>
              </a:rPr>
              <a:t>、股东会的召集次数和通知时间、通知方式 </a:t>
            </a:r>
            <a:endParaRPr lang="zh-CN" altLang="en-US" sz="24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dissolve">
                                      <p:cBhvr>
                                        <p:cTn id="7" dur="1000"/>
                                        <p:tgtEl>
                                          <p:spTgt spid="87043"/>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87042"/>
                                        </p:tgtEl>
                                        <p:attrNameLst>
                                          <p:attrName>style.visibility</p:attrName>
                                        </p:attrNameLst>
                                      </p:cBhvr>
                                      <p:to>
                                        <p:strVal val="visible"/>
                                      </p:to>
                                    </p:set>
                                    <p:animEffect transition="in" filter="strips(downRight)">
                                      <p:cBhvr>
                                        <p:cTn id="11" dur="1000"/>
                                        <p:tgtEl>
                                          <p:spTgt spid="8704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7044"/>
                                        </p:tgtEl>
                                        <p:attrNameLst>
                                          <p:attrName>style.visibility</p:attrName>
                                        </p:attrNameLst>
                                      </p:cBhvr>
                                      <p:to>
                                        <p:strVal val="visible"/>
                                      </p:to>
                                    </p:set>
                                    <p:animEffect transition="in" filter="wipe(left)">
                                      <p:cBhvr>
                                        <p:cTn id="15" dur="1000"/>
                                        <p:tgtEl>
                                          <p:spTgt spid="87044"/>
                                        </p:tgtEl>
                                      </p:cBhvr>
                                    </p:animEffect>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87045"/>
                                        </p:tgtEl>
                                        <p:attrNameLst>
                                          <p:attrName>style.visibility</p:attrName>
                                        </p:attrNameLst>
                                      </p:cBhvr>
                                      <p:to>
                                        <p:strVal val="visible"/>
                                      </p:to>
                                    </p:set>
                                    <p:animEffect transition="in" filter="fade">
                                      <p:cBhvr>
                                        <p:cTn id="19" dur="1000"/>
                                        <p:tgtEl>
                                          <p:spTgt spid="87045"/>
                                        </p:tgtEl>
                                      </p:cBhvr>
                                    </p:animEffect>
                                    <p:anim calcmode="lin" valueType="num">
                                      <p:cBhvr>
                                        <p:cTn id="20" dur="1000" fill="hold"/>
                                        <p:tgtEl>
                                          <p:spTgt spid="87045"/>
                                        </p:tgtEl>
                                        <p:attrNameLst>
                                          <p:attrName>ppt_x</p:attrName>
                                        </p:attrNameLst>
                                      </p:cBhvr>
                                      <p:tavLst>
                                        <p:tav tm="0">
                                          <p:val>
                                            <p:strVal val="#ppt_x"/>
                                          </p:val>
                                        </p:tav>
                                        <p:tav tm="100000">
                                          <p:val>
                                            <p:strVal val="#ppt_x"/>
                                          </p:val>
                                        </p:tav>
                                      </p:tavLst>
                                    </p:anim>
                                    <p:anim calcmode="lin" valueType="num">
                                      <p:cBhvr>
                                        <p:cTn id="21" dur="1000" fill="hold"/>
                                        <p:tgtEl>
                                          <p:spTgt spid="87045"/>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14" presetClass="entr" presetSubtype="10" fill="hold" grpId="0" nodeType="afterEffect">
                                  <p:stCondLst>
                                    <p:cond delay="0"/>
                                  </p:stCondLst>
                                  <p:iterate type="lt">
                                    <p:tmPct val="0"/>
                                  </p:iterate>
                                  <p:childTnLst>
                                    <p:set>
                                      <p:cBhvr>
                                        <p:cTn id="24" dur="1" fill="hold">
                                          <p:stCondLst>
                                            <p:cond delay="0"/>
                                          </p:stCondLst>
                                        </p:cTn>
                                        <p:tgtEl>
                                          <p:spTgt spid="87046"/>
                                        </p:tgtEl>
                                        <p:attrNameLst>
                                          <p:attrName>style.visibility</p:attrName>
                                        </p:attrNameLst>
                                      </p:cBhvr>
                                      <p:to>
                                        <p:strVal val="visible"/>
                                      </p:to>
                                    </p:set>
                                    <p:animEffect transition="in" filter="randombar(horizontal)">
                                      <p:cBhvr>
                                        <p:cTn id="25" dur="1000"/>
                                        <p:tgtEl>
                                          <p:spTgt spid="8704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iterate type="lt">
                                    <p:tmPct val="0"/>
                                  </p:iterate>
                                  <p:childTnLst>
                                    <p:set>
                                      <p:cBhvr>
                                        <p:cTn id="29" dur="1" fill="hold">
                                          <p:stCondLst>
                                            <p:cond delay="0"/>
                                          </p:stCondLst>
                                        </p:cTn>
                                        <p:tgtEl>
                                          <p:spTgt spid="87047"/>
                                        </p:tgtEl>
                                        <p:attrNameLst>
                                          <p:attrName>style.visibility</p:attrName>
                                        </p:attrNameLst>
                                      </p:cBhvr>
                                      <p:to>
                                        <p:strVal val="visible"/>
                                      </p:to>
                                    </p:set>
                                    <p:animEffect transition="in" filter="randombar(horizontal)">
                                      <p:cBhvr>
                                        <p:cTn id="30" dur="10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4" grpId="0" animBg="1"/>
      <p:bldP spid="87045" grpId="0"/>
      <p:bldP spid="87046" grpId="0"/>
      <p:bldP spid="870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88067"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88068"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88069" name="Text Box 5"/>
          <p:cNvSpPr txBox="1">
            <a:spLocks noChangeArrowheads="1"/>
          </p:cNvSpPr>
          <p:nvPr/>
        </p:nvSpPr>
        <p:spPr bwMode="auto">
          <a:xfrm>
            <a:off x="827088" y="18446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（四）公司章程设计需要注意的问题</a:t>
            </a:r>
            <a:endParaRPr lang="zh-CN" altLang="en-US">
              <a:latin typeface="隶书" pitchFamily="49" charset="-122"/>
              <a:ea typeface="隶书" pitchFamily="49" charset="-122"/>
            </a:endParaRPr>
          </a:p>
        </p:txBody>
      </p:sp>
      <p:sp>
        <p:nvSpPr>
          <p:cNvPr id="88073" name="Text Box 9"/>
          <p:cNvSpPr txBox="1">
            <a:spLocks noChangeArrowheads="1"/>
          </p:cNvSpPr>
          <p:nvPr/>
        </p:nvSpPr>
        <p:spPr bwMode="auto">
          <a:xfrm>
            <a:off x="1331913" y="2492375"/>
            <a:ext cx="7200900"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3</a:t>
            </a:r>
            <a:r>
              <a:rPr lang="zh-CN" altLang="en-US" sz="2400">
                <a:latin typeface="楷体" panose="02010609060101010101" charset="-122"/>
                <a:ea typeface="楷体" panose="02010609060101010101" charset="-122"/>
              </a:rPr>
              <a:t>、股东会的议事方式和表决程序</a:t>
            </a:r>
            <a:r>
              <a:rPr lang="en-US" altLang="zh-CN" sz="2400">
                <a:latin typeface="楷体" panose="02010609060101010101" charset="-122"/>
                <a:ea typeface="楷体" panose="02010609060101010101" charset="-122"/>
              </a:rPr>
              <a:t>(</a:t>
            </a:r>
            <a:r>
              <a:rPr lang="zh-CN" altLang="en-US" sz="2400">
                <a:latin typeface="楷体" panose="02010609060101010101" charset="-122"/>
                <a:ea typeface="楷体" panose="02010609060101010101" charset="-122"/>
              </a:rPr>
              <a:t>股东会议事规则</a:t>
            </a:r>
            <a:r>
              <a:rPr lang="en-US" altLang="zh-CN" sz="2400">
                <a:latin typeface="楷体" panose="02010609060101010101" charset="-122"/>
                <a:ea typeface="楷体" panose="02010609060101010101" charset="-122"/>
              </a:rPr>
              <a:t>) </a:t>
            </a:r>
            <a:endParaRPr lang="zh-CN" altLang="en-US" sz="2400">
              <a:latin typeface="楷体" panose="02010609060101010101" charset="-122"/>
              <a:ea typeface="楷体" panose="02010609060101010101" charset="-122"/>
            </a:endParaRPr>
          </a:p>
        </p:txBody>
      </p:sp>
      <p:sp>
        <p:nvSpPr>
          <p:cNvPr id="88074" name="Text Box 10"/>
          <p:cNvSpPr txBox="1">
            <a:spLocks noChangeArrowheads="1"/>
          </p:cNvSpPr>
          <p:nvPr/>
        </p:nvSpPr>
        <p:spPr bwMode="auto">
          <a:xfrm>
            <a:off x="1403350" y="2960688"/>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①股东会的职权，规定哪些事情由股东会决定。 </a:t>
            </a:r>
            <a:endParaRPr lang="zh-CN" altLang="en-US" sz="2000">
              <a:latin typeface="楷体" panose="02010609060101010101" charset="-122"/>
              <a:ea typeface="楷体" panose="02010609060101010101" charset="-122"/>
            </a:endParaRPr>
          </a:p>
        </p:txBody>
      </p:sp>
      <p:sp>
        <p:nvSpPr>
          <p:cNvPr id="88075" name="Text Box 11"/>
          <p:cNvSpPr txBox="1">
            <a:spLocks noChangeArrowheads="1"/>
          </p:cNvSpPr>
          <p:nvPr/>
        </p:nvSpPr>
        <p:spPr bwMode="auto">
          <a:xfrm>
            <a:off x="1403350" y="3536950"/>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②首次股东会的召开程序。 </a:t>
            </a:r>
            <a:endParaRPr lang="zh-CN" altLang="en-US" sz="2000">
              <a:latin typeface="楷体" panose="02010609060101010101" charset="-122"/>
              <a:ea typeface="楷体" panose="02010609060101010101" charset="-122"/>
            </a:endParaRPr>
          </a:p>
        </p:txBody>
      </p:sp>
      <p:sp>
        <p:nvSpPr>
          <p:cNvPr id="88076" name="Text Box 12"/>
          <p:cNvSpPr txBox="1">
            <a:spLocks noChangeArrowheads="1"/>
          </p:cNvSpPr>
          <p:nvPr/>
        </p:nvSpPr>
        <p:spPr bwMode="auto">
          <a:xfrm>
            <a:off x="1403350" y="4040188"/>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③股东会召开会议的次数和通知。 </a:t>
            </a:r>
            <a:endParaRPr lang="zh-CN" altLang="en-US" sz="2000">
              <a:latin typeface="楷体" panose="02010609060101010101" charset="-122"/>
              <a:ea typeface="楷体" panose="02010609060101010101" charset="-122"/>
            </a:endParaRPr>
          </a:p>
        </p:txBody>
      </p:sp>
      <p:sp>
        <p:nvSpPr>
          <p:cNvPr id="88077" name="Text Box 13"/>
          <p:cNvSpPr txBox="1">
            <a:spLocks noChangeArrowheads="1"/>
          </p:cNvSpPr>
          <p:nvPr/>
        </p:nvSpPr>
        <p:spPr bwMode="auto">
          <a:xfrm>
            <a:off x="1403350" y="4616450"/>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④股东会会会议出席人数的要求。 </a:t>
            </a:r>
            <a:endParaRPr lang="zh-CN" altLang="en-US" sz="2000">
              <a:latin typeface="楷体" panose="02010609060101010101" charset="-122"/>
              <a:ea typeface="楷体" panose="02010609060101010101" charset="-122"/>
            </a:endParaRPr>
          </a:p>
        </p:txBody>
      </p:sp>
      <p:sp>
        <p:nvSpPr>
          <p:cNvPr id="88078" name="Text Box 14"/>
          <p:cNvSpPr txBox="1">
            <a:spLocks noChangeArrowheads="1"/>
          </p:cNvSpPr>
          <p:nvPr/>
        </p:nvSpPr>
        <p:spPr bwMode="auto">
          <a:xfrm>
            <a:off x="1403350" y="5119688"/>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⑤股东会人数无法达到要求时该如何处理。 </a:t>
            </a:r>
            <a:endParaRPr lang="zh-CN" altLang="en-US" sz="20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88073"/>
                                        </p:tgtEl>
                                        <p:attrNameLst>
                                          <p:attrName>style.visibility</p:attrName>
                                        </p:attrNameLst>
                                      </p:cBhvr>
                                      <p:to>
                                        <p:strVal val="visible"/>
                                      </p:to>
                                    </p:set>
                                    <p:animEffect transition="in" filter="randombar(horizontal)">
                                      <p:cBhvr>
                                        <p:cTn id="7" dur="1000"/>
                                        <p:tgtEl>
                                          <p:spTgt spid="8807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8074"/>
                                        </p:tgtEl>
                                        <p:attrNameLst>
                                          <p:attrName>style.visibility</p:attrName>
                                        </p:attrNameLst>
                                      </p:cBhvr>
                                      <p:to>
                                        <p:strVal val="visible"/>
                                      </p:to>
                                    </p:set>
                                    <p:anim calcmode="lin" valueType="num">
                                      <p:cBhvr>
                                        <p:cTn id="12" dur="500" fill="hold"/>
                                        <p:tgtEl>
                                          <p:spTgt spid="8807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8074"/>
                                        </p:tgtEl>
                                        <p:attrNameLst>
                                          <p:attrName>ppt_y</p:attrName>
                                        </p:attrNameLst>
                                      </p:cBhvr>
                                      <p:tavLst>
                                        <p:tav tm="0">
                                          <p:val>
                                            <p:strVal val="#ppt_y"/>
                                          </p:val>
                                        </p:tav>
                                        <p:tav tm="100000">
                                          <p:val>
                                            <p:strVal val="#ppt_y"/>
                                          </p:val>
                                        </p:tav>
                                      </p:tavLst>
                                    </p:anim>
                                    <p:anim calcmode="lin" valueType="num">
                                      <p:cBhvr>
                                        <p:cTn id="14" dur="500" fill="hold"/>
                                        <p:tgtEl>
                                          <p:spTgt spid="8807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807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8074"/>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8075"/>
                                        </p:tgtEl>
                                        <p:attrNameLst>
                                          <p:attrName>style.visibility</p:attrName>
                                        </p:attrNameLst>
                                      </p:cBhvr>
                                      <p:to>
                                        <p:strVal val="visible"/>
                                      </p:to>
                                    </p:set>
                                    <p:anim calcmode="lin" valueType="num">
                                      <p:cBhvr>
                                        <p:cTn id="21" dur="500" fill="hold"/>
                                        <p:tgtEl>
                                          <p:spTgt spid="8807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8075"/>
                                        </p:tgtEl>
                                        <p:attrNameLst>
                                          <p:attrName>ppt_y</p:attrName>
                                        </p:attrNameLst>
                                      </p:cBhvr>
                                      <p:tavLst>
                                        <p:tav tm="0">
                                          <p:val>
                                            <p:strVal val="#ppt_y"/>
                                          </p:val>
                                        </p:tav>
                                        <p:tav tm="100000">
                                          <p:val>
                                            <p:strVal val="#ppt_y"/>
                                          </p:val>
                                        </p:tav>
                                      </p:tavLst>
                                    </p:anim>
                                    <p:anim calcmode="lin" valueType="num">
                                      <p:cBhvr>
                                        <p:cTn id="23" dur="500" fill="hold"/>
                                        <p:tgtEl>
                                          <p:spTgt spid="8807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807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8075"/>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88076"/>
                                        </p:tgtEl>
                                        <p:attrNameLst>
                                          <p:attrName>style.visibility</p:attrName>
                                        </p:attrNameLst>
                                      </p:cBhvr>
                                      <p:to>
                                        <p:strVal val="visible"/>
                                      </p:to>
                                    </p:set>
                                    <p:anim calcmode="lin" valueType="num">
                                      <p:cBhvr>
                                        <p:cTn id="30" dur="500" fill="hold"/>
                                        <p:tgtEl>
                                          <p:spTgt spid="88076"/>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8076"/>
                                        </p:tgtEl>
                                        <p:attrNameLst>
                                          <p:attrName>ppt_y</p:attrName>
                                        </p:attrNameLst>
                                      </p:cBhvr>
                                      <p:tavLst>
                                        <p:tav tm="0">
                                          <p:val>
                                            <p:strVal val="#ppt_y"/>
                                          </p:val>
                                        </p:tav>
                                        <p:tav tm="100000">
                                          <p:val>
                                            <p:strVal val="#ppt_y"/>
                                          </p:val>
                                        </p:tav>
                                      </p:tavLst>
                                    </p:anim>
                                    <p:anim calcmode="lin" valueType="num">
                                      <p:cBhvr>
                                        <p:cTn id="32" dur="500" fill="hold"/>
                                        <p:tgtEl>
                                          <p:spTgt spid="88076"/>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8076"/>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8076"/>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88077"/>
                                        </p:tgtEl>
                                        <p:attrNameLst>
                                          <p:attrName>style.visibility</p:attrName>
                                        </p:attrNameLst>
                                      </p:cBhvr>
                                      <p:to>
                                        <p:strVal val="visible"/>
                                      </p:to>
                                    </p:set>
                                    <p:anim calcmode="lin" valueType="num">
                                      <p:cBhvr>
                                        <p:cTn id="39" dur="500" fill="hold"/>
                                        <p:tgtEl>
                                          <p:spTgt spid="88077"/>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8077"/>
                                        </p:tgtEl>
                                        <p:attrNameLst>
                                          <p:attrName>ppt_y</p:attrName>
                                        </p:attrNameLst>
                                      </p:cBhvr>
                                      <p:tavLst>
                                        <p:tav tm="0">
                                          <p:val>
                                            <p:strVal val="#ppt_y"/>
                                          </p:val>
                                        </p:tav>
                                        <p:tav tm="100000">
                                          <p:val>
                                            <p:strVal val="#ppt_y"/>
                                          </p:val>
                                        </p:tav>
                                      </p:tavLst>
                                    </p:anim>
                                    <p:anim calcmode="lin" valueType="num">
                                      <p:cBhvr>
                                        <p:cTn id="41" dur="500" fill="hold"/>
                                        <p:tgtEl>
                                          <p:spTgt spid="88077"/>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807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8077"/>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88078"/>
                                        </p:tgtEl>
                                        <p:attrNameLst>
                                          <p:attrName>style.visibility</p:attrName>
                                        </p:attrNameLst>
                                      </p:cBhvr>
                                      <p:to>
                                        <p:strVal val="visible"/>
                                      </p:to>
                                    </p:set>
                                    <p:anim calcmode="lin" valueType="num">
                                      <p:cBhvr>
                                        <p:cTn id="48" dur="500" fill="hold"/>
                                        <p:tgtEl>
                                          <p:spTgt spid="8807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88078"/>
                                        </p:tgtEl>
                                        <p:attrNameLst>
                                          <p:attrName>ppt_y</p:attrName>
                                        </p:attrNameLst>
                                      </p:cBhvr>
                                      <p:tavLst>
                                        <p:tav tm="0">
                                          <p:val>
                                            <p:strVal val="#ppt_y"/>
                                          </p:val>
                                        </p:tav>
                                        <p:tav tm="100000">
                                          <p:val>
                                            <p:strVal val="#ppt_y"/>
                                          </p:val>
                                        </p:tav>
                                      </p:tavLst>
                                    </p:anim>
                                    <p:anim calcmode="lin" valueType="num">
                                      <p:cBhvr>
                                        <p:cTn id="50" dur="500" fill="hold"/>
                                        <p:tgtEl>
                                          <p:spTgt spid="8807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8807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88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p:bldP spid="88074" grpId="0"/>
      <p:bldP spid="88075" grpId="0"/>
      <p:bldP spid="88076" grpId="0"/>
      <p:bldP spid="88077" grpId="0"/>
      <p:bldP spid="880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89091"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89092"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89093" name="Text Box 5"/>
          <p:cNvSpPr txBox="1">
            <a:spLocks noChangeArrowheads="1"/>
          </p:cNvSpPr>
          <p:nvPr/>
        </p:nvSpPr>
        <p:spPr bwMode="auto">
          <a:xfrm>
            <a:off x="827088" y="18446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（四）公司章程设计需要注意的问题</a:t>
            </a:r>
            <a:endParaRPr lang="zh-CN" altLang="en-US">
              <a:latin typeface="隶书" pitchFamily="49" charset="-122"/>
              <a:ea typeface="隶书" pitchFamily="49" charset="-122"/>
            </a:endParaRPr>
          </a:p>
        </p:txBody>
      </p:sp>
      <p:sp>
        <p:nvSpPr>
          <p:cNvPr id="89094" name="Text Box 6"/>
          <p:cNvSpPr txBox="1">
            <a:spLocks noChangeArrowheads="1"/>
          </p:cNvSpPr>
          <p:nvPr/>
        </p:nvSpPr>
        <p:spPr bwMode="auto">
          <a:xfrm>
            <a:off x="1331913" y="2492375"/>
            <a:ext cx="7200900"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3</a:t>
            </a:r>
            <a:r>
              <a:rPr lang="zh-CN" altLang="en-US" sz="2400">
                <a:latin typeface="楷体" panose="02010609060101010101" charset="-122"/>
                <a:ea typeface="楷体" panose="02010609060101010101" charset="-122"/>
              </a:rPr>
              <a:t>、股东会的议事方式和表决程序</a:t>
            </a:r>
            <a:r>
              <a:rPr lang="en-US" altLang="zh-CN" sz="2400">
                <a:latin typeface="楷体" panose="02010609060101010101" charset="-122"/>
                <a:ea typeface="楷体" panose="02010609060101010101" charset="-122"/>
              </a:rPr>
              <a:t>(</a:t>
            </a:r>
            <a:r>
              <a:rPr lang="zh-CN" altLang="en-US" sz="2400">
                <a:latin typeface="楷体" panose="02010609060101010101" charset="-122"/>
                <a:ea typeface="楷体" panose="02010609060101010101" charset="-122"/>
              </a:rPr>
              <a:t>股东会议事规则</a:t>
            </a:r>
            <a:r>
              <a:rPr lang="en-US" altLang="zh-CN" sz="2400">
                <a:latin typeface="楷体" panose="02010609060101010101" charset="-122"/>
                <a:ea typeface="楷体" panose="02010609060101010101" charset="-122"/>
              </a:rPr>
              <a:t>) </a:t>
            </a:r>
            <a:endParaRPr lang="zh-CN" altLang="en-US" sz="2400">
              <a:latin typeface="楷体" panose="02010609060101010101" charset="-122"/>
              <a:ea typeface="楷体" panose="02010609060101010101" charset="-122"/>
            </a:endParaRPr>
          </a:p>
        </p:txBody>
      </p:sp>
      <p:sp>
        <p:nvSpPr>
          <p:cNvPr id="89095" name="Text Box 7"/>
          <p:cNvSpPr txBox="1">
            <a:spLocks noChangeArrowheads="1"/>
          </p:cNvSpPr>
          <p:nvPr/>
        </p:nvSpPr>
        <p:spPr bwMode="auto">
          <a:xfrm>
            <a:off x="1403350" y="2960688"/>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⑥股东会会议的召集和主持程序。 </a:t>
            </a:r>
            <a:endParaRPr lang="zh-CN" altLang="en-US" sz="2000">
              <a:latin typeface="楷体" panose="02010609060101010101" charset="-122"/>
              <a:ea typeface="楷体" panose="02010609060101010101" charset="-122"/>
            </a:endParaRPr>
          </a:p>
        </p:txBody>
      </p:sp>
      <p:sp>
        <p:nvSpPr>
          <p:cNvPr id="89096" name="Text Box 8"/>
          <p:cNvSpPr txBox="1">
            <a:spLocks noChangeArrowheads="1"/>
          </p:cNvSpPr>
          <p:nvPr/>
        </p:nvSpPr>
        <p:spPr bwMode="auto">
          <a:xfrm>
            <a:off x="1403350" y="3536950"/>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⑦股东会会议召集的特殊情况。 </a:t>
            </a:r>
            <a:endParaRPr lang="zh-CN" altLang="en-US" sz="2000">
              <a:latin typeface="楷体" panose="02010609060101010101" charset="-122"/>
              <a:ea typeface="楷体" panose="02010609060101010101" charset="-122"/>
            </a:endParaRPr>
          </a:p>
        </p:txBody>
      </p:sp>
      <p:sp>
        <p:nvSpPr>
          <p:cNvPr id="89097" name="Text Box 9"/>
          <p:cNvSpPr txBox="1">
            <a:spLocks noChangeArrowheads="1"/>
          </p:cNvSpPr>
          <p:nvPr/>
        </p:nvSpPr>
        <p:spPr bwMode="auto">
          <a:xfrm>
            <a:off x="1403350" y="4040188"/>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⑧股东会会议形成决议的条件。 </a:t>
            </a:r>
            <a:endParaRPr lang="zh-CN" altLang="en-US" sz="2000">
              <a:latin typeface="楷体" panose="02010609060101010101" charset="-122"/>
              <a:ea typeface="楷体" panose="02010609060101010101" charset="-122"/>
            </a:endParaRPr>
          </a:p>
        </p:txBody>
      </p:sp>
      <p:sp>
        <p:nvSpPr>
          <p:cNvPr id="89098" name="Text Box 10"/>
          <p:cNvSpPr txBox="1">
            <a:spLocks noChangeArrowheads="1"/>
          </p:cNvSpPr>
          <p:nvPr/>
        </p:nvSpPr>
        <p:spPr bwMode="auto">
          <a:xfrm>
            <a:off x="1403350" y="4616450"/>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⑨非会议形式产生决议的条件。 </a:t>
            </a:r>
            <a:endParaRPr lang="zh-CN" altLang="en-US" sz="2000">
              <a:latin typeface="楷体" panose="02010609060101010101" charset="-122"/>
              <a:ea typeface="楷体" panose="02010609060101010101" charset="-122"/>
            </a:endParaRPr>
          </a:p>
        </p:txBody>
      </p:sp>
      <p:sp>
        <p:nvSpPr>
          <p:cNvPr id="89099" name="Text Box 11"/>
          <p:cNvSpPr txBox="1">
            <a:spLocks noChangeArrowheads="1"/>
          </p:cNvSpPr>
          <p:nvPr/>
        </p:nvSpPr>
        <p:spPr bwMode="auto">
          <a:xfrm>
            <a:off x="1403350" y="5119688"/>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⑩会议记录。 </a:t>
            </a:r>
            <a:endParaRPr lang="zh-CN" altLang="en-US" sz="20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9095"/>
                                        </p:tgtEl>
                                        <p:attrNameLst>
                                          <p:attrName>style.visibility</p:attrName>
                                        </p:attrNameLst>
                                      </p:cBhvr>
                                      <p:to>
                                        <p:strVal val="visible"/>
                                      </p:to>
                                    </p:set>
                                    <p:anim calcmode="lin" valueType="num">
                                      <p:cBhvr>
                                        <p:cTn id="7" dur="500" fill="hold"/>
                                        <p:tgtEl>
                                          <p:spTgt spid="890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9095"/>
                                        </p:tgtEl>
                                        <p:attrNameLst>
                                          <p:attrName>ppt_y</p:attrName>
                                        </p:attrNameLst>
                                      </p:cBhvr>
                                      <p:tavLst>
                                        <p:tav tm="0">
                                          <p:val>
                                            <p:strVal val="#ppt_y"/>
                                          </p:val>
                                        </p:tav>
                                        <p:tav tm="100000">
                                          <p:val>
                                            <p:strVal val="#ppt_y"/>
                                          </p:val>
                                        </p:tav>
                                      </p:tavLst>
                                    </p:anim>
                                    <p:anim calcmode="lin" valueType="num">
                                      <p:cBhvr>
                                        <p:cTn id="9" dur="500" fill="hold"/>
                                        <p:tgtEl>
                                          <p:spTgt spid="890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90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909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9096"/>
                                        </p:tgtEl>
                                        <p:attrNameLst>
                                          <p:attrName>style.visibility</p:attrName>
                                        </p:attrNameLst>
                                      </p:cBhvr>
                                      <p:to>
                                        <p:strVal val="visible"/>
                                      </p:to>
                                    </p:set>
                                    <p:anim calcmode="lin" valueType="num">
                                      <p:cBhvr>
                                        <p:cTn id="16" dur="500" fill="hold"/>
                                        <p:tgtEl>
                                          <p:spTgt spid="8909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9096"/>
                                        </p:tgtEl>
                                        <p:attrNameLst>
                                          <p:attrName>ppt_y</p:attrName>
                                        </p:attrNameLst>
                                      </p:cBhvr>
                                      <p:tavLst>
                                        <p:tav tm="0">
                                          <p:val>
                                            <p:strVal val="#ppt_y"/>
                                          </p:val>
                                        </p:tav>
                                        <p:tav tm="100000">
                                          <p:val>
                                            <p:strVal val="#ppt_y"/>
                                          </p:val>
                                        </p:tav>
                                      </p:tavLst>
                                    </p:anim>
                                    <p:anim calcmode="lin" valueType="num">
                                      <p:cBhvr>
                                        <p:cTn id="18" dur="500" fill="hold"/>
                                        <p:tgtEl>
                                          <p:spTgt spid="8909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909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909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9097"/>
                                        </p:tgtEl>
                                        <p:attrNameLst>
                                          <p:attrName>style.visibility</p:attrName>
                                        </p:attrNameLst>
                                      </p:cBhvr>
                                      <p:to>
                                        <p:strVal val="visible"/>
                                      </p:to>
                                    </p:set>
                                    <p:anim calcmode="lin" valueType="num">
                                      <p:cBhvr>
                                        <p:cTn id="25" dur="500" fill="hold"/>
                                        <p:tgtEl>
                                          <p:spTgt spid="8909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9097"/>
                                        </p:tgtEl>
                                        <p:attrNameLst>
                                          <p:attrName>ppt_y</p:attrName>
                                        </p:attrNameLst>
                                      </p:cBhvr>
                                      <p:tavLst>
                                        <p:tav tm="0">
                                          <p:val>
                                            <p:strVal val="#ppt_y"/>
                                          </p:val>
                                        </p:tav>
                                        <p:tav tm="100000">
                                          <p:val>
                                            <p:strVal val="#ppt_y"/>
                                          </p:val>
                                        </p:tav>
                                      </p:tavLst>
                                    </p:anim>
                                    <p:anim calcmode="lin" valueType="num">
                                      <p:cBhvr>
                                        <p:cTn id="27" dur="500" fill="hold"/>
                                        <p:tgtEl>
                                          <p:spTgt spid="8909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909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9097"/>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9098"/>
                                        </p:tgtEl>
                                        <p:attrNameLst>
                                          <p:attrName>style.visibility</p:attrName>
                                        </p:attrNameLst>
                                      </p:cBhvr>
                                      <p:to>
                                        <p:strVal val="visible"/>
                                      </p:to>
                                    </p:set>
                                    <p:anim calcmode="lin" valueType="num">
                                      <p:cBhvr>
                                        <p:cTn id="34" dur="500" fill="hold"/>
                                        <p:tgtEl>
                                          <p:spTgt spid="8909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9098"/>
                                        </p:tgtEl>
                                        <p:attrNameLst>
                                          <p:attrName>ppt_y</p:attrName>
                                        </p:attrNameLst>
                                      </p:cBhvr>
                                      <p:tavLst>
                                        <p:tav tm="0">
                                          <p:val>
                                            <p:strVal val="#ppt_y"/>
                                          </p:val>
                                        </p:tav>
                                        <p:tav tm="100000">
                                          <p:val>
                                            <p:strVal val="#ppt_y"/>
                                          </p:val>
                                        </p:tav>
                                      </p:tavLst>
                                    </p:anim>
                                    <p:anim calcmode="lin" valueType="num">
                                      <p:cBhvr>
                                        <p:cTn id="36" dur="500" fill="hold"/>
                                        <p:tgtEl>
                                          <p:spTgt spid="8909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909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9098"/>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89099"/>
                                        </p:tgtEl>
                                        <p:attrNameLst>
                                          <p:attrName>style.visibility</p:attrName>
                                        </p:attrNameLst>
                                      </p:cBhvr>
                                      <p:to>
                                        <p:strVal val="visible"/>
                                      </p:to>
                                    </p:set>
                                    <p:anim calcmode="lin" valueType="num">
                                      <p:cBhvr>
                                        <p:cTn id="43" dur="500" fill="hold"/>
                                        <p:tgtEl>
                                          <p:spTgt spid="8909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9099"/>
                                        </p:tgtEl>
                                        <p:attrNameLst>
                                          <p:attrName>ppt_y</p:attrName>
                                        </p:attrNameLst>
                                      </p:cBhvr>
                                      <p:tavLst>
                                        <p:tav tm="0">
                                          <p:val>
                                            <p:strVal val="#ppt_y"/>
                                          </p:val>
                                        </p:tav>
                                        <p:tav tm="100000">
                                          <p:val>
                                            <p:strVal val="#ppt_y"/>
                                          </p:val>
                                        </p:tav>
                                      </p:tavLst>
                                    </p:anim>
                                    <p:anim calcmode="lin" valueType="num">
                                      <p:cBhvr>
                                        <p:cTn id="45" dur="500" fill="hold"/>
                                        <p:tgtEl>
                                          <p:spTgt spid="8909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909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9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P spid="89096" grpId="0"/>
      <p:bldP spid="89097" grpId="0"/>
      <p:bldP spid="89098" grpId="0"/>
      <p:bldP spid="8909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90115"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90116"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90117" name="Text Box 5"/>
          <p:cNvSpPr txBox="1">
            <a:spLocks noChangeArrowheads="1"/>
          </p:cNvSpPr>
          <p:nvPr/>
        </p:nvSpPr>
        <p:spPr bwMode="auto">
          <a:xfrm>
            <a:off x="827088" y="1557338"/>
            <a:ext cx="619283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（四）公司章程设计需要注意的问题</a:t>
            </a:r>
            <a:endParaRPr lang="zh-CN" altLang="en-US">
              <a:latin typeface="隶书" pitchFamily="49" charset="-122"/>
              <a:ea typeface="隶书" pitchFamily="49" charset="-122"/>
            </a:endParaRPr>
          </a:p>
        </p:txBody>
      </p:sp>
      <p:sp>
        <p:nvSpPr>
          <p:cNvPr id="90118" name="Text Box 6"/>
          <p:cNvSpPr txBox="1">
            <a:spLocks noChangeArrowheads="1"/>
          </p:cNvSpPr>
          <p:nvPr/>
        </p:nvSpPr>
        <p:spPr bwMode="auto">
          <a:xfrm>
            <a:off x="1330325" y="2060575"/>
            <a:ext cx="6913563"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4</a:t>
            </a:r>
            <a:r>
              <a:rPr lang="zh-CN" altLang="en-US" sz="2400">
                <a:latin typeface="楷体" panose="02010609060101010101" charset="-122"/>
                <a:ea typeface="楷体" panose="02010609060101010101" charset="-122"/>
              </a:rPr>
              <a:t>、董事会的组成、产生及董事任期 </a:t>
            </a:r>
            <a:endParaRPr lang="zh-CN" altLang="en-US" sz="2400">
              <a:latin typeface="楷体" panose="02010609060101010101" charset="-122"/>
              <a:ea typeface="楷体" panose="02010609060101010101" charset="-122"/>
            </a:endParaRPr>
          </a:p>
        </p:txBody>
      </p:sp>
      <p:sp>
        <p:nvSpPr>
          <p:cNvPr id="90119" name="Text Box 7"/>
          <p:cNvSpPr txBox="1">
            <a:spLocks noChangeArrowheads="1"/>
          </p:cNvSpPr>
          <p:nvPr/>
        </p:nvSpPr>
        <p:spPr bwMode="auto">
          <a:xfrm>
            <a:off x="1331913" y="2611438"/>
            <a:ext cx="6913562"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5</a:t>
            </a:r>
            <a:r>
              <a:rPr lang="zh-CN" altLang="en-US" sz="2400">
                <a:latin typeface="楷体" panose="02010609060101010101" charset="-122"/>
                <a:ea typeface="楷体" panose="02010609060101010101" charset="-122"/>
              </a:rPr>
              <a:t>、董事会的议事方式和表决程序</a:t>
            </a:r>
            <a:r>
              <a:rPr lang="en-US" altLang="zh-CN" sz="2400">
                <a:latin typeface="楷体" panose="02010609060101010101" charset="-122"/>
                <a:ea typeface="楷体" panose="02010609060101010101" charset="-122"/>
              </a:rPr>
              <a:t>(</a:t>
            </a:r>
            <a:r>
              <a:rPr lang="zh-CN" altLang="en-US" sz="2400">
                <a:latin typeface="楷体" panose="02010609060101010101" charset="-122"/>
                <a:ea typeface="楷体" panose="02010609060101010101" charset="-122"/>
              </a:rPr>
              <a:t>董事会议事规则</a:t>
            </a:r>
            <a:r>
              <a:rPr lang="en-US" altLang="zh-CN" sz="2400">
                <a:latin typeface="楷体" panose="02010609060101010101" charset="-122"/>
                <a:ea typeface="楷体" panose="02010609060101010101" charset="-122"/>
              </a:rPr>
              <a:t>) </a:t>
            </a:r>
            <a:endParaRPr lang="zh-CN" altLang="en-US" sz="2400">
              <a:latin typeface="楷体" panose="02010609060101010101" charset="-122"/>
              <a:ea typeface="楷体" panose="02010609060101010101" charset="-122"/>
            </a:endParaRPr>
          </a:p>
        </p:txBody>
      </p:sp>
      <p:sp>
        <p:nvSpPr>
          <p:cNvPr id="90120" name="Text Box 8"/>
          <p:cNvSpPr txBox="1">
            <a:spLocks noChangeArrowheads="1"/>
          </p:cNvSpPr>
          <p:nvPr/>
        </p:nvSpPr>
        <p:spPr bwMode="auto">
          <a:xfrm>
            <a:off x="1403350" y="2997200"/>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①董事会的职权。 </a:t>
            </a:r>
            <a:endParaRPr lang="zh-CN" altLang="en-US" sz="2000">
              <a:latin typeface="楷体" panose="02010609060101010101" charset="-122"/>
              <a:ea typeface="楷体" panose="02010609060101010101" charset="-122"/>
            </a:endParaRPr>
          </a:p>
        </p:txBody>
      </p:sp>
      <p:sp>
        <p:nvSpPr>
          <p:cNvPr id="90121" name="Text Box 9"/>
          <p:cNvSpPr txBox="1">
            <a:spLocks noChangeArrowheads="1"/>
          </p:cNvSpPr>
          <p:nvPr/>
        </p:nvSpPr>
        <p:spPr bwMode="auto">
          <a:xfrm>
            <a:off x="1403350" y="3429000"/>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②闭会期间的权力行使问题。 </a:t>
            </a:r>
            <a:endParaRPr lang="zh-CN" altLang="en-US" sz="2000">
              <a:latin typeface="楷体" panose="02010609060101010101" charset="-122"/>
              <a:ea typeface="楷体" panose="02010609060101010101" charset="-122"/>
            </a:endParaRPr>
          </a:p>
        </p:txBody>
      </p:sp>
      <p:sp>
        <p:nvSpPr>
          <p:cNvPr id="90122" name="Text Box 10"/>
          <p:cNvSpPr txBox="1">
            <a:spLocks noChangeArrowheads="1"/>
          </p:cNvSpPr>
          <p:nvPr/>
        </p:nvSpPr>
        <p:spPr bwMode="auto">
          <a:xfrm>
            <a:off x="1403350" y="3860800"/>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③董事的任期。 </a:t>
            </a:r>
            <a:endParaRPr lang="zh-CN" altLang="en-US" sz="2000">
              <a:latin typeface="楷体" panose="02010609060101010101" charset="-122"/>
              <a:ea typeface="楷体" panose="02010609060101010101" charset="-122"/>
            </a:endParaRPr>
          </a:p>
        </p:txBody>
      </p:sp>
      <p:sp>
        <p:nvSpPr>
          <p:cNvPr id="90123" name="Text Box 11"/>
          <p:cNvSpPr txBox="1">
            <a:spLocks noChangeArrowheads="1"/>
          </p:cNvSpPr>
          <p:nvPr/>
        </p:nvSpPr>
        <p:spPr bwMode="auto">
          <a:xfrm>
            <a:off x="1403350" y="4221163"/>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④会议的次数和通知。 </a:t>
            </a:r>
            <a:endParaRPr lang="zh-CN" altLang="en-US" sz="2000">
              <a:latin typeface="楷体" panose="02010609060101010101" charset="-122"/>
              <a:ea typeface="楷体" panose="02010609060101010101" charset="-122"/>
            </a:endParaRPr>
          </a:p>
        </p:txBody>
      </p:sp>
      <p:sp>
        <p:nvSpPr>
          <p:cNvPr id="90124" name="Text Box 12"/>
          <p:cNvSpPr txBox="1">
            <a:spLocks noChangeArrowheads="1"/>
          </p:cNvSpPr>
          <p:nvPr/>
        </p:nvSpPr>
        <p:spPr bwMode="auto">
          <a:xfrm>
            <a:off x="1403350" y="4581525"/>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⑤会议的出席。 </a:t>
            </a:r>
            <a:endParaRPr lang="zh-CN" altLang="en-US" sz="2000">
              <a:latin typeface="楷体" panose="02010609060101010101" charset="-122"/>
              <a:ea typeface="楷体" panose="02010609060101010101" charset="-122"/>
            </a:endParaRPr>
          </a:p>
        </p:txBody>
      </p:sp>
      <p:sp>
        <p:nvSpPr>
          <p:cNvPr id="90125" name="Text Box 13"/>
          <p:cNvSpPr txBox="1">
            <a:spLocks noChangeArrowheads="1"/>
          </p:cNvSpPr>
          <p:nvPr/>
        </p:nvSpPr>
        <p:spPr bwMode="auto">
          <a:xfrm>
            <a:off x="1403350" y="4976813"/>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⑥会议的召集和主持。 </a:t>
            </a:r>
            <a:endParaRPr lang="zh-CN" altLang="en-US" sz="2000">
              <a:latin typeface="楷体" panose="02010609060101010101" charset="-122"/>
              <a:ea typeface="楷体" panose="02010609060101010101" charset="-122"/>
            </a:endParaRPr>
          </a:p>
        </p:txBody>
      </p:sp>
      <p:sp>
        <p:nvSpPr>
          <p:cNvPr id="90126" name="Text Box 14"/>
          <p:cNvSpPr txBox="1">
            <a:spLocks noChangeArrowheads="1"/>
          </p:cNvSpPr>
          <p:nvPr/>
        </p:nvSpPr>
        <p:spPr bwMode="auto">
          <a:xfrm>
            <a:off x="1403350" y="5373688"/>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⑦决议的形成。 </a:t>
            </a:r>
            <a:endParaRPr lang="zh-CN" altLang="en-US" sz="2000">
              <a:latin typeface="楷体" panose="02010609060101010101" charset="-122"/>
              <a:ea typeface="楷体" panose="02010609060101010101" charset="-122"/>
            </a:endParaRPr>
          </a:p>
        </p:txBody>
      </p:sp>
      <p:sp>
        <p:nvSpPr>
          <p:cNvPr id="90127" name="Text Box 15"/>
          <p:cNvSpPr txBox="1">
            <a:spLocks noChangeArrowheads="1"/>
          </p:cNvSpPr>
          <p:nvPr/>
        </p:nvSpPr>
        <p:spPr bwMode="auto">
          <a:xfrm>
            <a:off x="1403350" y="5768975"/>
            <a:ext cx="69135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⑧会议记录。 </a:t>
            </a:r>
            <a:endParaRPr lang="zh-CN" altLang="en-US" sz="20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90118"/>
                                        </p:tgtEl>
                                        <p:attrNameLst>
                                          <p:attrName>style.visibility</p:attrName>
                                        </p:attrNameLst>
                                      </p:cBhvr>
                                      <p:to>
                                        <p:strVal val="visible"/>
                                      </p:to>
                                    </p:set>
                                    <p:animEffect transition="in" filter="randombar(horizontal)">
                                      <p:cBhvr>
                                        <p:cTn id="7" dur="1000"/>
                                        <p:tgtEl>
                                          <p:spTgt spid="901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90119"/>
                                        </p:tgtEl>
                                        <p:attrNameLst>
                                          <p:attrName>style.visibility</p:attrName>
                                        </p:attrNameLst>
                                      </p:cBhvr>
                                      <p:to>
                                        <p:strVal val="visible"/>
                                      </p:to>
                                    </p:set>
                                    <p:animEffect transition="in" filter="randombar(horizontal)">
                                      <p:cBhvr>
                                        <p:cTn id="12" dur="1000"/>
                                        <p:tgtEl>
                                          <p:spTgt spid="90119"/>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90120"/>
                                        </p:tgtEl>
                                        <p:attrNameLst>
                                          <p:attrName>style.visibility</p:attrName>
                                        </p:attrNameLst>
                                      </p:cBhvr>
                                      <p:to>
                                        <p:strVal val="visible"/>
                                      </p:to>
                                    </p:set>
                                    <p:anim calcmode="lin" valueType="num">
                                      <p:cBhvr>
                                        <p:cTn id="17" dur="500" fill="hold"/>
                                        <p:tgtEl>
                                          <p:spTgt spid="9012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0120"/>
                                        </p:tgtEl>
                                        <p:attrNameLst>
                                          <p:attrName>ppt_y</p:attrName>
                                        </p:attrNameLst>
                                      </p:cBhvr>
                                      <p:tavLst>
                                        <p:tav tm="0">
                                          <p:val>
                                            <p:strVal val="#ppt_y"/>
                                          </p:val>
                                        </p:tav>
                                        <p:tav tm="100000">
                                          <p:val>
                                            <p:strVal val="#ppt_y"/>
                                          </p:val>
                                        </p:tav>
                                      </p:tavLst>
                                    </p:anim>
                                    <p:anim calcmode="lin" valueType="num">
                                      <p:cBhvr>
                                        <p:cTn id="19" dur="500" fill="hold"/>
                                        <p:tgtEl>
                                          <p:spTgt spid="9012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012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0120"/>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90121"/>
                                        </p:tgtEl>
                                        <p:attrNameLst>
                                          <p:attrName>style.visibility</p:attrName>
                                        </p:attrNameLst>
                                      </p:cBhvr>
                                      <p:to>
                                        <p:strVal val="visible"/>
                                      </p:to>
                                    </p:set>
                                    <p:anim calcmode="lin" valueType="num">
                                      <p:cBhvr>
                                        <p:cTn id="26" dur="500" fill="hold"/>
                                        <p:tgtEl>
                                          <p:spTgt spid="9012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90121"/>
                                        </p:tgtEl>
                                        <p:attrNameLst>
                                          <p:attrName>ppt_y</p:attrName>
                                        </p:attrNameLst>
                                      </p:cBhvr>
                                      <p:tavLst>
                                        <p:tav tm="0">
                                          <p:val>
                                            <p:strVal val="#ppt_y"/>
                                          </p:val>
                                        </p:tav>
                                        <p:tav tm="100000">
                                          <p:val>
                                            <p:strVal val="#ppt_y"/>
                                          </p:val>
                                        </p:tav>
                                      </p:tavLst>
                                    </p:anim>
                                    <p:anim calcmode="lin" valueType="num">
                                      <p:cBhvr>
                                        <p:cTn id="28" dur="500" fill="hold"/>
                                        <p:tgtEl>
                                          <p:spTgt spid="9012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9012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90121"/>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90122"/>
                                        </p:tgtEl>
                                        <p:attrNameLst>
                                          <p:attrName>style.visibility</p:attrName>
                                        </p:attrNameLst>
                                      </p:cBhvr>
                                      <p:to>
                                        <p:strVal val="visible"/>
                                      </p:to>
                                    </p:set>
                                    <p:anim calcmode="lin" valueType="num">
                                      <p:cBhvr>
                                        <p:cTn id="35" dur="500" fill="hold"/>
                                        <p:tgtEl>
                                          <p:spTgt spid="9012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90122"/>
                                        </p:tgtEl>
                                        <p:attrNameLst>
                                          <p:attrName>ppt_y</p:attrName>
                                        </p:attrNameLst>
                                      </p:cBhvr>
                                      <p:tavLst>
                                        <p:tav tm="0">
                                          <p:val>
                                            <p:strVal val="#ppt_y"/>
                                          </p:val>
                                        </p:tav>
                                        <p:tav tm="100000">
                                          <p:val>
                                            <p:strVal val="#ppt_y"/>
                                          </p:val>
                                        </p:tav>
                                      </p:tavLst>
                                    </p:anim>
                                    <p:anim calcmode="lin" valueType="num">
                                      <p:cBhvr>
                                        <p:cTn id="37" dur="500" fill="hold"/>
                                        <p:tgtEl>
                                          <p:spTgt spid="9012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9012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90122"/>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90123"/>
                                        </p:tgtEl>
                                        <p:attrNameLst>
                                          <p:attrName>style.visibility</p:attrName>
                                        </p:attrNameLst>
                                      </p:cBhvr>
                                      <p:to>
                                        <p:strVal val="visible"/>
                                      </p:to>
                                    </p:set>
                                    <p:anim calcmode="lin" valueType="num">
                                      <p:cBhvr>
                                        <p:cTn id="44" dur="500" fill="hold"/>
                                        <p:tgtEl>
                                          <p:spTgt spid="9012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90123"/>
                                        </p:tgtEl>
                                        <p:attrNameLst>
                                          <p:attrName>ppt_y</p:attrName>
                                        </p:attrNameLst>
                                      </p:cBhvr>
                                      <p:tavLst>
                                        <p:tav tm="0">
                                          <p:val>
                                            <p:strVal val="#ppt_y"/>
                                          </p:val>
                                        </p:tav>
                                        <p:tav tm="100000">
                                          <p:val>
                                            <p:strVal val="#ppt_y"/>
                                          </p:val>
                                        </p:tav>
                                      </p:tavLst>
                                    </p:anim>
                                    <p:anim calcmode="lin" valueType="num">
                                      <p:cBhvr>
                                        <p:cTn id="46" dur="500" fill="hold"/>
                                        <p:tgtEl>
                                          <p:spTgt spid="9012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9012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90123"/>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90124"/>
                                        </p:tgtEl>
                                        <p:attrNameLst>
                                          <p:attrName>style.visibility</p:attrName>
                                        </p:attrNameLst>
                                      </p:cBhvr>
                                      <p:to>
                                        <p:strVal val="visible"/>
                                      </p:to>
                                    </p:set>
                                    <p:anim calcmode="lin" valueType="num">
                                      <p:cBhvr>
                                        <p:cTn id="53" dur="500" fill="hold"/>
                                        <p:tgtEl>
                                          <p:spTgt spid="9012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90124"/>
                                        </p:tgtEl>
                                        <p:attrNameLst>
                                          <p:attrName>ppt_y</p:attrName>
                                        </p:attrNameLst>
                                      </p:cBhvr>
                                      <p:tavLst>
                                        <p:tav tm="0">
                                          <p:val>
                                            <p:strVal val="#ppt_y"/>
                                          </p:val>
                                        </p:tav>
                                        <p:tav tm="100000">
                                          <p:val>
                                            <p:strVal val="#ppt_y"/>
                                          </p:val>
                                        </p:tav>
                                      </p:tavLst>
                                    </p:anim>
                                    <p:anim calcmode="lin" valueType="num">
                                      <p:cBhvr>
                                        <p:cTn id="55" dur="500" fill="hold"/>
                                        <p:tgtEl>
                                          <p:spTgt spid="9012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9012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90124"/>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90125"/>
                                        </p:tgtEl>
                                        <p:attrNameLst>
                                          <p:attrName>style.visibility</p:attrName>
                                        </p:attrNameLst>
                                      </p:cBhvr>
                                      <p:to>
                                        <p:strVal val="visible"/>
                                      </p:to>
                                    </p:set>
                                    <p:anim calcmode="lin" valueType="num">
                                      <p:cBhvr>
                                        <p:cTn id="62" dur="500" fill="hold"/>
                                        <p:tgtEl>
                                          <p:spTgt spid="9012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90125"/>
                                        </p:tgtEl>
                                        <p:attrNameLst>
                                          <p:attrName>ppt_y</p:attrName>
                                        </p:attrNameLst>
                                      </p:cBhvr>
                                      <p:tavLst>
                                        <p:tav tm="0">
                                          <p:val>
                                            <p:strVal val="#ppt_y"/>
                                          </p:val>
                                        </p:tav>
                                        <p:tav tm="100000">
                                          <p:val>
                                            <p:strVal val="#ppt_y"/>
                                          </p:val>
                                        </p:tav>
                                      </p:tavLst>
                                    </p:anim>
                                    <p:anim calcmode="lin" valueType="num">
                                      <p:cBhvr>
                                        <p:cTn id="64" dur="500" fill="hold"/>
                                        <p:tgtEl>
                                          <p:spTgt spid="9012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9012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90125"/>
                                        </p:tgtEl>
                                      </p:cBhvr>
                                    </p:animEffect>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90126"/>
                                        </p:tgtEl>
                                        <p:attrNameLst>
                                          <p:attrName>style.visibility</p:attrName>
                                        </p:attrNameLst>
                                      </p:cBhvr>
                                      <p:to>
                                        <p:strVal val="visible"/>
                                      </p:to>
                                    </p:set>
                                    <p:anim calcmode="lin" valueType="num">
                                      <p:cBhvr>
                                        <p:cTn id="71" dur="500" fill="hold"/>
                                        <p:tgtEl>
                                          <p:spTgt spid="90126"/>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90126"/>
                                        </p:tgtEl>
                                        <p:attrNameLst>
                                          <p:attrName>ppt_y</p:attrName>
                                        </p:attrNameLst>
                                      </p:cBhvr>
                                      <p:tavLst>
                                        <p:tav tm="0">
                                          <p:val>
                                            <p:strVal val="#ppt_y"/>
                                          </p:val>
                                        </p:tav>
                                        <p:tav tm="100000">
                                          <p:val>
                                            <p:strVal val="#ppt_y"/>
                                          </p:val>
                                        </p:tav>
                                      </p:tavLst>
                                    </p:anim>
                                    <p:anim calcmode="lin" valueType="num">
                                      <p:cBhvr>
                                        <p:cTn id="73" dur="500" fill="hold"/>
                                        <p:tgtEl>
                                          <p:spTgt spid="90126"/>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90126"/>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90126"/>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90127"/>
                                        </p:tgtEl>
                                        <p:attrNameLst>
                                          <p:attrName>style.visibility</p:attrName>
                                        </p:attrNameLst>
                                      </p:cBhvr>
                                      <p:to>
                                        <p:strVal val="visible"/>
                                      </p:to>
                                    </p:set>
                                    <p:anim calcmode="lin" valueType="num">
                                      <p:cBhvr>
                                        <p:cTn id="80" dur="500" fill="hold"/>
                                        <p:tgtEl>
                                          <p:spTgt spid="90127"/>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90127"/>
                                        </p:tgtEl>
                                        <p:attrNameLst>
                                          <p:attrName>ppt_y</p:attrName>
                                        </p:attrNameLst>
                                      </p:cBhvr>
                                      <p:tavLst>
                                        <p:tav tm="0">
                                          <p:val>
                                            <p:strVal val="#ppt_y"/>
                                          </p:val>
                                        </p:tav>
                                        <p:tav tm="100000">
                                          <p:val>
                                            <p:strVal val="#ppt_y"/>
                                          </p:val>
                                        </p:tav>
                                      </p:tavLst>
                                    </p:anim>
                                    <p:anim calcmode="lin" valueType="num">
                                      <p:cBhvr>
                                        <p:cTn id="82" dur="500" fill="hold"/>
                                        <p:tgtEl>
                                          <p:spTgt spid="90127"/>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90127"/>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19" grpId="0"/>
      <p:bldP spid="90120" grpId="0"/>
      <p:bldP spid="90121" grpId="0"/>
      <p:bldP spid="90122" grpId="0"/>
      <p:bldP spid="90123" grpId="0"/>
      <p:bldP spid="90124" grpId="0"/>
      <p:bldP spid="90125" grpId="0"/>
      <p:bldP spid="90126" grpId="0"/>
      <p:bldP spid="901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91139"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91140"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91141" name="Text Box 5"/>
          <p:cNvSpPr txBox="1">
            <a:spLocks noChangeArrowheads="1"/>
          </p:cNvSpPr>
          <p:nvPr/>
        </p:nvSpPr>
        <p:spPr bwMode="auto">
          <a:xfrm>
            <a:off x="827088" y="18446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（四）公司章程设计需要注意的问题</a:t>
            </a:r>
            <a:endParaRPr lang="zh-CN" altLang="en-US">
              <a:latin typeface="隶书" pitchFamily="49" charset="-122"/>
              <a:ea typeface="隶书" pitchFamily="49" charset="-122"/>
            </a:endParaRPr>
          </a:p>
        </p:txBody>
      </p:sp>
      <p:sp>
        <p:nvSpPr>
          <p:cNvPr id="91142" name="Text Box 6"/>
          <p:cNvSpPr txBox="1">
            <a:spLocks noChangeArrowheads="1"/>
          </p:cNvSpPr>
          <p:nvPr/>
        </p:nvSpPr>
        <p:spPr bwMode="auto">
          <a:xfrm>
            <a:off x="1331913" y="2492375"/>
            <a:ext cx="7200900"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6</a:t>
            </a:r>
            <a:r>
              <a:rPr lang="zh-CN" altLang="en-US" sz="2400">
                <a:latin typeface="楷体" panose="02010609060101010101" charset="-122"/>
                <a:ea typeface="楷体" panose="02010609060101010101" charset="-122"/>
              </a:rPr>
              <a:t>、执行董事的职权 </a:t>
            </a:r>
            <a:endParaRPr lang="zh-CN" altLang="en-US" sz="2400">
              <a:latin typeface="楷体" panose="02010609060101010101" charset="-122"/>
              <a:ea typeface="楷体" panose="02010609060101010101" charset="-122"/>
            </a:endParaRPr>
          </a:p>
        </p:txBody>
      </p:sp>
      <p:sp>
        <p:nvSpPr>
          <p:cNvPr id="91148" name="Text Box 12"/>
          <p:cNvSpPr txBox="1">
            <a:spLocks noChangeArrowheads="1"/>
          </p:cNvSpPr>
          <p:nvPr/>
        </p:nvSpPr>
        <p:spPr bwMode="auto">
          <a:xfrm>
            <a:off x="1331913" y="3043238"/>
            <a:ext cx="7200900"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7</a:t>
            </a:r>
            <a:r>
              <a:rPr lang="zh-CN" altLang="en-US" sz="2400">
                <a:latin typeface="楷体" panose="02010609060101010101" charset="-122"/>
                <a:ea typeface="楷体" panose="02010609060101010101" charset="-122"/>
              </a:rPr>
              <a:t>、经理的职权 </a:t>
            </a:r>
            <a:endParaRPr lang="zh-CN" altLang="en-US" sz="2400">
              <a:latin typeface="楷体" panose="02010609060101010101" charset="-122"/>
              <a:ea typeface="楷体" panose="02010609060101010101" charset="-122"/>
            </a:endParaRPr>
          </a:p>
        </p:txBody>
      </p:sp>
      <p:sp>
        <p:nvSpPr>
          <p:cNvPr id="91149" name="Text Box 13"/>
          <p:cNvSpPr txBox="1">
            <a:spLocks noChangeArrowheads="1"/>
          </p:cNvSpPr>
          <p:nvPr/>
        </p:nvSpPr>
        <p:spPr bwMode="auto">
          <a:xfrm>
            <a:off x="1331913" y="3619500"/>
            <a:ext cx="7200900"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8</a:t>
            </a:r>
            <a:r>
              <a:rPr lang="zh-CN" altLang="en-US" sz="2400">
                <a:latin typeface="楷体" panose="02010609060101010101" charset="-122"/>
                <a:ea typeface="楷体" panose="02010609060101010101" charset="-122"/>
              </a:rPr>
              <a:t>、监事会的设立与组成 </a:t>
            </a:r>
            <a:endParaRPr lang="zh-CN" altLang="en-US" sz="2400">
              <a:latin typeface="楷体" panose="02010609060101010101" charset="-122"/>
              <a:ea typeface="楷体" panose="02010609060101010101" charset="-122"/>
            </a:endParaRPr>
          </a:p>
        </p:txBody>
      </p:sp>
      <p:sp>
        <p:nvSpPr>
          <p:cNvPr id="91150" name="Text Box 14"/>
          <p:cNvSpPr txBox="1">
            <a:spLocks noChangeArrowheads="1"/>
          </p:cNvSpPr>
          <p:nvPr/>
        </p:nvSpPr>
        <p:spPr bwMode="auto">
          <a:xfrm>
            <a:off x="1331913" y="4267200"/>
            <a:ext cx="7200900"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9</a:t>
            </a:r>
            <a:r>
              <a:rPr lang="zh-CN" altLang="en-US" sz="2400">
                <a:latin typeface="楷体" panose="02010609060101010101" charset="-122"/>
                <a:ea typeface="楷体" panose="02010609060101010101" charset="-122"/>
              </a:rPr>
              <a:t>、监事会的议事方式和表决程序</a:t>
            </a:r>
            <a:r>
              <a:rPr lang="en-US" altLang="zh-CN" sz="2400">
                <a:latin typeface="楷体" panose="02010609060101010101" charset="-122"/>
                <a:ea typeface="楷体" panose="02010609060101010101" charset="-122"/>
              </a:rPr>
              <a:t>(</a:t>
            </a:r>
            <a:r>
              <a:rPr lang="zh-CN" altLang="en-US" sz="2400">
                <a:latin typeface="楷体" panose="02010609060101010101" charset="-122"/>
                <a:ea typeface="楷体" panose="02010609060101010101" charset="-122"/>
              </a:rPr>
              <a:t>监事会议事规则</a:t>
            </a:r>
            <a:r>
              <a:rPr lang="en-US" altLang="zh-CN" sz="2400">
                <a:latin typeface="楷体" panose="02010609060101010101" charset="-122"/>
                <a:ea typeface="楷体" panose="02010609060101010101" charset="-122"/>
              </a:rPr>
              <a:t>) </a:t>
            </a:r>
            <a:endParaRPr lang="zh-CN" altLang="en-US" sz="24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91142"/>
                                        </p:tgtEl>
                                        <p:attrNameLst>
                                          <p:attrName>style.visibility</p:attrName>
                                        </p:attrNameLst>
                                      </p:cBhvr>
                                      <p:to>
                                        <p:strVal val="visible"/>
                                      </p:to>
                                    </p:set>
                                    <p:animEffect transition="in" filter="randombar(horizontal)">
                                      <p:cBhvr>
                                        <p:cTn id="7" dur="1000"/>
                                        <p:tgtEl>
                                          <p:spTgt spid="91142"/>
                                        </p:tgtEl>
                                      </p:cBhvr>
                                    </p:animEffect>
                                  </p:childTnLst>
                                </p:cTn>
                              </p:par>
                            </p:childTnLst>
                          </p:cTn>
                        </p:par>
                        <p:par>
                          <p:cTn id="8" fill="hold">
                            <p:stCondLst>
                              <p:cond delay="1000"/>
                            </p:stCondLst>
                            <p:childTnLst>
                              <p:par>
                                <p:cTn id="9" presetID="14" presetClass="entr" presetSubtype="10" fill="hold" grpId="0" nodeType="afterEffect">
                                  <p:stCondLst>
                                    <p:cond delay="0"/>
                                  </p:stCondLst>
                                  <p:iterate type="lt">
                                    <p:tmPct val="0"/>
                                  </p:iterate>
                                  <p:childTnLst>
                                    <p:set>
                                      <p:cBhvr>
                                        <p:cTn id="10" dur="1" fill="hold">
                                          <p:stCondLst>
                                            <p:cond delay="0"/>
                                          </p:stCondLst>
                                        </p:cTn>
                                        <p:tgtEl>
                                          <p:spTgt spid="91148"/>
                                        </p:tgtEl>
                                        <p:attrNameLst>
                                          <p:attrName>style.visibility</p:attrName>
                                        </p:attrNameLst>
                                      </p:cBhvr>
                                      <p:to>
                                        <p:strVal val="visible"/>
                                      </p:to>
                                    </p:set>
                                    <p:animEffect transition="in" filter="randombar(horizontal)">
                                      <p:cBhvr>
                                        <p:cTn id="11" dur="1000"/>
                                        <p:tgtEl>
                                          <p:spTgt spid="91148"/>
                                        </p:tgtEl>
                                      </p:cBhvr>
                                    </p:animEffect>
                                  </p:childTnLst>
                                </p:cTn>
                              </p:par>
                            </p:childTnLst>
                          </p:cTn>
                        </p:par>
                        <p:par>
                          <p:cTn id="12" fill="hold">
                            <p:stCondLst>
                              <p:cond delay="2000"/>
                            </p:stCondLst>
                            <p:childTnLst>
                              <p:par>
                                <p:cTn id="13" presetID="14" presetClass="entr" presetSubtype="10" fill="hold" grpId="0" nodeType="afterEffect">
                                  <p:stCondLst>
                                    <p:cond delay="0"/>
                                  </p:stCondLst>
                                  <p:iterate type="lt">
                                    <p:tmPct val="0"/>
                                  </p:iterate>
                                  <p:childTnLst>
                                    <p:set>
                                      <p:cBhvr>
                                        <p:cTn id="14" dur="1" fill="hold">
                                          <p:stCondLst>
                                            <p:cond delay="0"/>
                                          </p:stCondLst>
                                        </p:cTn>
                                        <p:tgtEl>
                                          <p:spTgt spid="91149"/>
                                        </p:tgtEl>
                                        <p:attrNameLst>
                                          <p:attrName>style.visibility</p:attrName>
                                        </p:attrNameLst>
                                      </p:cBhvr>
                                      <p:to>
                                        <p:strVal val="visible"/>
                                      </p:to>
                                    </p:set>
                                    <p:animEffect transition="in" filter="randombar(horizontal)">
                                      <p:cBhvr>
                                        <p:cTn id="15" dur="1000"/>
                                        <p:tgtEl>
                                          <p:spTgt spid="91149"/>
                                        </p:tgtEl>
                                      </p:cBhvr>
                                    </p:animEffect>
                                  </p:childTnLst>
                                </p:cTn>
                              </p:par>
                            </p:childTnLst>
                          </p:cTn>
                        </p:par>
                        <p:par>
                          <p:cTn id="16" fill="hold">
                            <p:stCondLst>
                              <p:cond delay="3000"/>
                            </p:stCondLst>
                            <p:childTnLst>
                              <p:par>
                                <p:cTn id="17" presetID="14" presetClass="entr" presetSubtype="10" fill="hold" grpId="0" nodeType="afterEffect">
                                  <p:stCondLst>
                                    <p:cond delay="0"/>
                                  </p:stCondLst>
                                  <p:iterate type="lt">
                                    <p:tmPct val="0"/>
                                  </p:iterate>
                                  <p:childTnLst>
                                    <p:set>
                                      <p:cBhvr>
                                        <p:cTn id="18" dur="1" fill="hold">
                                          <p:stCondLst>
                                            <p:cond delay="0"/>
                                          </p:stCondLst>
                                        </p:cTn>
                                        <p:tgtEl>
                                          <p:spTgt spid="91150"/>
                                        </p:tgtEl>
                                        <p:attrNameLst>
                                          <p:attrName>style.visibility</p:attrName>
                                        </p:attrNameLst>
                                      </p:cBhvr>
                                      <p:to>
                                        <p:strVal val="visible"/>
                                      </p:to>
                                    </p:set>
                                    <p:animEffect transition="in" filter="randombar(horizontal)">
                                      <p:cBhvr>
                                        <p:cTn id="19" dur="1000"/>
                                        <p:tgtEl>
                                          <p:spTgt spid="91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91148" grpId="0"/>
      <p:bldP spid="91149" grpId="0"/>
      <p:bldP spid="911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93187"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93188"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93189" name="Text Box 5"/>
          <p:cNvSpPr txBox="1">
            <a:spLocks noChangeArrowheads="1"/>
          </p:cNvSpPr>
          <p:nvPr/>
        </p:nvSpPr>
        <p:spPr bwMode="auto">
          <a:xfrm>
            <a:off x="827088" y="1844675"/>
            <a:ext cx="6192837" cy="519113"/>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（四）公司章程设计需要注意的问题</a:t>
            </a:r>
            <a:endParaRPr lang="zh-CN" altLang="en-US">
              <a:latin typeface="隶书" pitchFamily="49" charset="-122"/>
              <a:ea typeface="隶书" pitchFamily="49" charset="-122"/>
            </a:endParaRPr>
          </a:p>
        </p:txBody>
      </p:sp>
      <p:sp>
        <p:nvSpPr>
          <p:cNvPr id="93194" name="Text Box 10"/>
          <p:cNvSpPr txBox="1">
            <a:spLocks noChangeArrowheads="1"/>
          </p:cNvSpPr>
          <p:nvPr/>
        </p:nvSpPr>
        <p:spPr bwMode="auto">
          <a:xfrm>
            <a:off x="1331913" y="2492375"/>
            <a:ext cx="7200900"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10</a:t>
            </a:r>
            <a:r>
              <a:rPr lang="zh-CN" altLang="en-US" sz="2400">
                <a:latin typeface="楷体" panose="02010609060101010101" charset="-122"/>
                <a:ea typeface="楷体" panose="02010609060101010101" charset="-122"/>
              </a:rPr>
              <a:t>、股权转让 </a:t>
            </a:r>
            <a:endParaRPr lang="zh-CN" altLang="en-US" sz="2400">
              <a:latin typeface="楷体" panose="02010609060101010101" charset="-122"/>
              <a:ea typeface="楷体" panose="02010609060101010101" charset="-122"/>
            </a:endParaRPr>
          </a:p>
        </p:txBody>
      </p:sp>
      <p:sp>
        <p:nvSpPr>
          <p:cNvPr id="93195" name="Text Box 11"/>
          <p:cNvSpPr txBox="1">
            <a:spLocks noChangeArrowheads="1"/>
          </p:cNvSpPr>
          <p:nvPr/>
        </p:nvSpPr>
        <p:spPr bwMode="auto">
          <a:xfrm>
            <a:off x="1331913" y="3116263"/>
            <a:ext cx="7200900"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11</a:t>
            </a:r>
            <a:r>
              <a:rPr lang="zh-CN" altLang="en-US" sz="2400">
                <a:latin typeface="楷体" panose="02010609060101010101" charset="-122"/>
                <a:ea typeface="楷体" panose="02010609060101010101" charset="-122"/>
              </a:rPr>
              <a:t>、股权继承</a:t>
            </a:r>
            <a:endParaRPr lang="zh-CN" altLang="en-US" sz="2400">
              <a:latin typeface="楷体" panose="02010609060101010101" charset="-122"/>
              <a:ea typeface="楷体" panose="02010609060101010101" charset="-122"/>
            </a:endParaRPr>
          </a:p>
        </p:txBody>
      </p:sp>
      <p:sp>
        <p:nvSpPr>
          <p:cNvPr id="93196" name="Text Box 12"/>
          <p:cNvSpPr txBox="1">
            <a:spLocks noChangeArrowheads="1"/>
          </p:cNvSpPr>
          <p:nvPr/>
        </p:nvSpPr>
        <p:spPr bwMode="auto">
          <a:xfrm>
            <a:off x="1331913" y="3692525"/>
            <a:ext cx="7200900" cy="457200"/>
          </a:xfrm>
          <a:prstGeom prst="rect">
            <a:avLst/>
          </a:prstGeom>
          <a:noFill/>
          <a:ln w="9525">
            <a:noFill/>
            <a:miter lim="800000"/>
          </a:ln>
          <a:effectLst/>
        </p:spPr>
        <p:txBody>
          <a:bodyPr>
            <a:spAutoFit/>
          </a:bodyPr>
          <a:lstStyle/>
          <a:p>
            <a:pPr algn="l">
              <a:spcBef>
                <a:spcPct val="50000"/>
              </a:spcBef>
            </a:pPr>
            <a:r>
              <a:rPr lang="en-US" altLang="zh-CN" sz="2400">
                <a:latin typeface="楷体" panose="02010609060101010101" charset="-122"/>
                <a:ea typeface="楷体" panose="02010609060101010101" charset="-122"/>
              </a:rPr>
              <a:t>12</a:t>
            </a:r>
            <a:r>
              <a:rPr lang="zh-CN" altLang="en-US" sz="2400">
                <a:latin typeface="楷体" panose="02010609060101010101" charset="-122"/>
                <a:ea typeface="楷体" panose="02010609060101010101" charset="-122"/>
              </a:rPr>
              <a:t>、财务会计报告的完成及送交股东期限 </a:t>
            </a:r>
            <a:endParaRPr lang="zh-CN" altLang="en-US" sz="24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93194"/>
                                        </p:tgtEl>
                                        <p:attrNameLst>
                                          <p:attrName>style.visibility</p:attrName>
                                        </p:attrNameLst>
                                      </p:cBhvr>
                                      <p:to>
                                        <p:strVal val="visible"/>
                                      </p:to>
                                    </p:set>
                                    <p:animEffect transition="in" filter="randombar(horizontal)">
                                      <p:cBhvr>
                                        <p:cTn id="7" dur="1000"/>
                                        <p:tgtEl>
                                          <p:spTgt spid="93194"/>
                                        </p:tgtEl>
                                      </p:cBhvr>
                                    </p:animEffect>
                                  </p:childTnLst>
                                </p:cTn>
                              </p:par>
                            </p:childTnLst>
                          </p:cTn>
                        </p:par>
                        <p:par>
                          <p:cTn id="8" fill="hold">
                            <p:stCondLst>
                              <p:cond delay="1000"/>
                            </p:stCondLst>
                            <p:childTnLst>
                              <p:par>
                                <p:cTn id="9" presetID="14" presetClass="entr" presetSubtype="10" fill="hold" grpId="0" nodeType="afterEffect">
                                  <p:stCondLst>
                                    <p:cond delay="0"/>
                                  </p:stCondLst>
                                  <p:iterate type="lt">
                                    <p:tmPct val="0"/>
                                  </p:iterate>
                                  <p:childTnLst>
                                    <p:set>
                                      <p:cBhvr>
                                        <p:cTn id="10" dur="1" fill="hold">
                                          <p:stCondLst>
                                            <p:cond delay="0"/>
                                          </p:stCondLst>
                                        </p:cTn>
                                        <p:tgtEl>
                                          <p:spTgt spid="93195"/>
                                        </p:tgtEl>
                                        <p:attrNameLst>
                                          <p:attrName>style.visibility</p:attrName>
                                        </p:attrNameLst>
                                      </p:cBhvr>
                                      <p:to>
                                        <p:strVal val="visible"/>
                                      </p:to>
                                    </p:set>
                                    <p:animEffect transition="in" filter="randombar(horizontal)">
                                      <p:cBhvr>
                                        <p:cTn id="11" dur="1000"/>
                                        <p:tgtEl>
                                          <p:spTgt spid="93195"/>
                                        </p:tgtEl>
                                      </p:cBhvr>
                                    </p:animEffect>
                                  </p:childTnLst>
                                </p:cTn>
                              </p:par>
                            </p:childTnLst>
                          </p:cTn>
                        </p:par>
                        <p:par>
                          <p:cTn id="12" fill="hold">
                            <p:stCondLst>
                              <p:cond delay="2000"/>
                            </p:stCondLst>
                            <p:childTnLst>
                              <p:par>
                                <p:cTn id="13" presetID="14" presetClass="entr" presetSubtype="10" fill="hold" grpId="0" nodeType="afterEffect">
                                  <p:stCondLst>
                                    <p:cond delay="0"/>
                                  </p:stCondLst>
                                  <p:iterate type="lt">
                                    <p:tmPct val="0"/>
                                  </p:iterate>
                                  <p:childTnLst>
                                    <p:set>
                                      <p:cBhvr>
                                        <p:cTn id="14" dur="1" fill="hold">
                                          <p:stCondLst>
                                            <p:cond delay="0"/>
                                          </p:stCondLst>
                                        </p:cTn>
                                        <p:tgtEl>
                                          <p:spTgt spid="93196"/>
                                        </p:tgtEl>
                                        <p:attrNameLst>
                                          <p:attrName>style.visibility</p:attrName>
                                        </p:attrNameLst>
                                      </p:cBhvr>
                                      <p:to>
                                        <p:strVal val="visible"/>
                                      </p:to>
                                    </p:set>
                                    <p:animEffect transition="in" filter="randombar(horizontal)">
                                      <p:cBhvr>
                                        <p:cTn id="15" dur="1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4" grpId="0"/>
      <p:bldP spid="93195" grpId="0"/>
      <p:bldP spid="931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WordArt 2"/>
          <p:cNvSpPr>
            <a:spLocks noChangeArrowheads="1" noChangeShapeType="1" noTextEdit="1"/>
          </p:cNvSpPr>
          <p:nvPr/>
        </p:nvSpPr>
        <p:spPr bwMode="auto">
          <a:xfrm>
            <a:off x="468313" y="981075"/>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一、关于公司运行过程中相关法律体系的简要梳理</a:t>
            </a:r>
            <a:endParaRPr lang="zh-CN" altLang="en-US" kern="10">
              <a:ln w="9525">
                <a:solidFill>
                  <a:srgbClr val="000000"/>
                </a:solidFill>
                <a:round/>
              </a:ln>
              <a:solidFill>
                <a:srgbClr val="000000"/>
              </a:solidFill>
              <a:latin typeface="隶书"/>
              <a:ea typeface="隶书"/>
            </a:endParaRPr>
          </a:p>
        </p:txBody>
      </p:sp>
      <p:pic>
        <p:nvPicPr>
          <p:cNvPr id="60419"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60422" name="Text Box 6"/>
          <p:cNvSpPr txBox="1">
            <a:spLocks noChangeArrowheads="1"/>
          </p:cNvSpPr>
          <p:nvPr/>
        </p:nvSpPr>
        <p:spPr bwMode="auto">
          <a:xfrm>
            <a:off x="3346450" y="2998788"/>
            <a:ext cx="2593975" cy="4572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风险发生的源头</a:t>
            </a:r>
            <a:endParaRPr lang="zh-CN" altLang="en-US" sz="2400">
              <a:latin typeface="楷体" panose="02010609060101010101" charset="-122"/>
              <a:ea typeface="楷体" panose="02010609060101010101" charset="-122"/>
            </a:endParaRPr>
          </a:p>
        </p:txBody>
      </p:sp>
      <p:sp>
        <p:nvSpPr>
          <p:cNvPr id="60425" name="Line 9"/>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60434" name="Text Box 18"/>
          <p:cNvSpPr txBox="1">
            <a:spLocks noChangeArrowheads="1"/>
          </p:cNvSpPr>
          <p:nvPr/>
        </p:nvSpPr>
        <p:spPr bwMode="auto">
          <a:xfrm>
            <a:off x="1008063" y="1963738"/>
            <a:ext cx="7451725"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有限责任公司经营管理过程中的法律风险 </a:t>
            </a:r>
            <a:endParaRPr lang="zh-CN" altLang="en-US">
              <a:latin typeface="隶书" pitchFamily="49" charset="-122"/>
              <a:ea typeface="隶书" pitchFamily="49" charset="-122"/>
            </a:endParaRPr>
          </a:p>
        </p:txBody>
      </p:sp>
      <p:sp>
        <p:nvSpPr>
          <p:cNvPr id="60435" name="AutoShape 19"/>
          <p:cNvSpPr>
            <a:spLocks noChangeArrowheads="1"/>
          </p:cNvSpPr>
          <p:nvPr/>
        </p:nvSpPr>
        <p:spPr bwMode="auto">
          <a:xfrm>
            <a:off x="4500563" y="2492375"/>
            <a:ext cx="73025" cy="576263"/>
          </a:xfrm>
          <a:prstGeom prst="downArrow">
            <a:avLst>
              <a:gd name="adj1" fmla="val 50000"/>
              <a:gd name="adj2" fmla="val 197283"/>
            </a:avLst>
          </a:prstGeom>
          <a:solidFill>
            <a:schemeClr val="tx1"/>
          </a:solidFill>
          <a:ln w="9525">
            <a:solidFill>
              <a:schemeClr val="tx1"/>
            </a:solidFill>
            <a:miter lim="800000"/>
          </a:ln>
          <a:effectLst/>
        </p:spPr>
        <p:txBody>
          <a:bodyPr vert="eaVert" wrap="none" anchor="ctr"/>
          <a:lstStyle/>
          <a:p>
            <a:endParaRPr lang="zh-CN" altLang="en-US"/>
          </a:p>
        </p:txBody>
      </p:sp>
      <p:sp>
        <p:nvSpPr>
          <p:cNvPr id="60449" name="AutoShape 33"/>
          <p:cNvSpPr>
            <a:spLocks noChangeArrowheads="1"/>
          </p:cNvSpPr>
          <p:nvPr/>
        </p:nvSpPr>
        <p:spPr bwMode="auto">
          <a:xfrm>
            <a:off x="2916238" y="4221163"/>
            <a:ext cx="649287" cy="73025"/>
          </a:xfrm>
          <a:prstGeom prst="leftArrow">
            <a:avLst>
              <a:gd name="adj1" fmla="val 50000"/>
              <a:gd name="adj2" fmla="val 222282"/>
            </a:avLst>
          </a:prstGeom>
          <a:solidFill>
            <a:schemeClr val="tx1"/>
          </a:solidFill>
          <a:ln w="9525" algn="ctr">
            <a:solidFill>
              <a:schemeClr val="tx1"/>
            </a:solidFill>
            <a:miter lim="800000"/>
          </a:ln>
          <a:effectLst/>
        </p:spPr>
        <p:txBody>
          <a:bodyPr vert="eaVert" wrap="none" anchor="ctr"/>
          <a:lstStyle/>
          <a:p>
            <a:endParaRPr lang="zh-CN" altLang="en-US"/>
          </a:p>
        </p:txBody>
      </p:sp>
      <p:sp>
        <p:nvSpPr>
          <p:cNvPr id="60450" name="AutoShape 34"/>
          <p:cNvSpPr>
            <a:spLocks noChangeArrowheads="1"/>
          </p:cNvSpPr>
          <p:nvPr/>
        </p:nvSpPr>
        <p:spPr bwMode="auto">
          <a:xfrm>
            <a:off x="2916238" y="4724400"/>
            <a:ext cx="649287" cy="73025"/>
          </a:xfrm>
          <a:prstGeom prst="leftArrow">
            <a:avLst>
              <a:gd name="adj1" fmla="val 50000"/>
              <a:gd name="adj2" fmla="val 222282"/>
            </a:avLst>
          </a:prstGeom>
          <a:solidFill>
            <a:schemeClr val="tx1"/>
          </a:solidFill>
          <a:ln w="9525" algn="ctr">
            <a:solidFill>
              <a:schemeClr val="tx1"/>
            </a:solidFill>
            <a:miter lim="800000"/>
          </a:ln>
          <a:effectLst/>
        </p:spPr>
        <p:txBody>
          <a:bodyPr vert="eaVert" wrap="none" anchor="ctr"/>
          <a:lstStyle/>
          <a:p>
            <a:endParaRPr lang="zh-CN" altLang="en-US" sz="1800" b="1">
              <a:latin typeface="楷体" panose="02010609060101010101" charset="-122"/>
              <a:ea typeface="楷体" panose="02010609060101010101" charset="-122"/>
            </a:endParaRPr>
          </a:p>
        </p:txBody>
      </p:sp>
      <p:sp>
        <p:nvSpPr>
          <p:cNvPr id="60451" name="AutoShape 35"/>
          <p:cNvSpPr>
            <a:spLocks noChangeArrowheads="1"/>
          </p:cNvSpPr>
          <p:nvPr/>
        </p:nvSpPr>
        <p:spPr bwMode="auto">
          <a:xfrm>
            <a:off x="2916238" y="5157788"/>
            <a:ext cx="649287" cy="73025"/>
          </a:xfrm>
          <a:prstGeom prst="leftArrow">
            <a:avLst>
              <a:gd name="adj1" fmla="val 50000"/>
              <a:gd name="adj2" fmla="val 222282"/>
            </a:avLst>
          </a:prstGeom>
          <a:solidFill>
            <a:schemeClr val="tx1"/>
          </a:solidFill>
          <a:ln w="9525" algn="ctr">
            <a:solidFill>
              <a:schemeClr val="tx1"/>
            </a:solidFill>
            <a:miter lim="800000"/>
          </a:ln>
          <a:effectLst/>
        </p:spPr>
        <p:txBody>
          <a:bodyPr vert="eaVert" wrap="none" anchor="ctr"/>
          <a:lstStyle/>
          <a:p>
            <a:endParaRPr lang="zh-CN" altLang="en-US"/>
          </a:p>
        </p:txBody>
      </p:sp>
      <p:sp>
        <p:nvSpPr>
          <p:cNvPr id="60453" name="Text Box 37"/>
          <p:cNvSpPr txBox="1">
            <a:spLocks noChangeArrowheads="1"/>
          </p:cNvSpPr>
          <p:nvPr/>
        </p:nvSpPr>
        <p:spPr bwMode="auto">
          <a:xfrm>
            <a:off x="925513" y="4006850"/>
            <a:ext cx="2087562" cy="4572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公司治理结构</a:t>
            </a:r>
            <a:endParaRPr lang="zh-CN" altLang="en-US" sz="2400">
              <a:latin typeface="楷体" panose="02010609060101010101" charset="-122"/>
              <a:ea typeface="楷体" panose="02010609060101010101" charset="-122"/>
            </a:endParaRPr>
          </a:p>
        </p:txBody>
      </p:sp>
      <p:sp>
        <p:nvSpPr>
          <p:cNvPr id="60454" name="Text Box 38"/>
          <p:cNvSpPr txBox="1">
            <a:spLocks noChangeArrowheads="1"/>
          </p:cNvSpPr>
          <p:nvPr/>
        </p:nvSpPr>
        <p:spPr bwMode="auto">
          <a:xfrm>
            <a:off x="349250" y="4484688"/>
            <a:ext cx="2663825" cy="4572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公司内部行政管理</a:t>
            </a:r>
            <a:endParaRPr lang="zh-CN" altLang="en-US" sz="2400">
              <a:latin typeface="楷体" panose="02010609060101010101" charset="-122"/>
              <a:ea typeface="楷体" panose="02010609060101010101" charset="-122"/>
            </a:endParaRPr>
          </a:p>
        </p:txBody>
      </p:sp>
      <p:sp>
        <p:nvSpPr>
          <p:cNvPr id="60455" name="Text Box 39"/>
          <p:cNvSpPr txBox="1">
            <a:spLocks noChangeArrowheads="1"/>
          </p:cNvSpPr>
          <p:nvPr/>
        </p:nvSpPr>
        <p:spPr bwMode="auto">
          <a:xfrm>
            <a:off x="925513" y="4943475"/>
            <a:ext cx="2016125" cy="4572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公司劳资冲突</a:t>
            </a:r>
            <a:endParaRPr lang="zh-CN" altLang="en-US" sz="2400">
              <a:latin typeface="楷体" panose="02010609060101010101" charset="-122"/>
              <a:ea typeface="楷体" panose="02010609060101010101" charset="-122"/>
            </a:endParaRPr>
          </a:p>
        </p:txBody>
      </p:sp>
      <p:sp>
        <p:nvSpPr>
          <p:cNvPr id="60458" name="AutoShape 42"/>
          <p:cNvSpPr>
            <a:spLocks noChangeArrowheads="1"/>
          </p:cNvSpPr>
          <p:nvPr/>
        </p:nvSpPr>
        <p:spPr bwMode="auto">
          <a:xfrm>
            <a:off x="5651500" y="4149725"/>
            <a:ext cx="647700" cy="71438"/>
          </a:xfrm>
          <a:prstGeom prst="rightArrow">
            <a:avLst>
              <a:gd name="adj1" fmla="val 50000"/>
              <a:gd name="adj2" fmla="val 226665"/>
            </a:avLst>
          </a:prstGeom>
          <a:solidFill>
            <a:schemeClr val="tx1"/>
          </a:solidFill>
          <a:ln w="9525" algn="ctr">
            <a:solidFill>
              <a:schemeClr val="tx1"/>
            </a:solidFill>
            <a:miter lim="800000"/>
          </a:ln>
          <a:effectLst/>
        </p:spPr>
        <p:txBody>
          <a:bodyPr vert="eaVert" wrap="none" anchor="ctr"/>
          <a:lstStyle/>
          <a:p>
            <a:endParaRPr lang="zh-CN" altLang="en-US"/>
          </a:p>
        </p:txBody>
      </p:sp>
      <p:sp>
        <p:nvSpPr>
          <p:cNvPr id="60459" name="AutoShape 43"/>
          <p:cNvSpPr>
            <a:spLocks noChangeArrowheads="1"/>
          </p:cNvSpPr>
          <p:nvPr/>
        </p:nvSpPr>
        <p:spPr bwMode="auto">
          <a:xfrm>
            <a:off x="5651500" y="5157788"/>
            <a:ext cx="647700" cy="71437"/>
          </a:xfrm>
          <a:prstGeom prst="rightArrow">
            <a:avLst>
              <a:gd name="adj1" fmla="val 50000"/>
              <a:gd name="adj2" fmla="val 226668"/>
            </a:avLst>
          </a:prstGeom>
          <a:solidFill>
            <a:schemeClr val="tx1"/>
          </a:solidFill>
          <a:ln w="9525" algn="ctr">
            <a:solidFill>
              <a:schemeClr val="tx1"/>
            </a:solidFill>
            <a:miter lim="800000"/>
          </a:ln>
          <a:effectLst/>
        </p:spPr>
        <p:txBody>
          <a:bodyPr vert="eaVert" wrap="none" anchor="ctr"/>
          <a:lstStyle/>
          <a:p>
            <a:endParaRPr lang="zh-CN" altLang="en-US"/>
          </a:p>
        </p:txBody>
      </p:sp>
      <p:sp>
        <p:nvSpPr>
          <p:cNvPr id="60461" name="Text Box 45"/>
          <p:cNvSpPr txBox="1">
            <a:spLocks noChangeArrowheads="1"/>
          </p:cNvSpPr>
          <p:nvPr/>
        </p:nvSpPr>
        <p:spPr bwMode="auto">
          <a:xfrm>
            <a:off x="6372225" y="3644900"/>
            <a:ext cx="2160588" cy="10064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与公司债权人、债务人发生的交易性风险 </a:t>
            </a:r>
            <a:endParaRPr lang="zh-CN" altLang="en-US" sz="2000">
              <a:latin typeface="楷体" panose="02010609060101010101" charset="-122"/>
              <a:ea typeface="楷体" panose="02010609060101010101" charset="-122"/>
            </a:endParaRPr>
          </a:p>
        </p:txBody>
      </p:sp>
      <p:sp>
        <p:nvSpPr>
          <p:cNvPr id="60462" name="Text Box 46"/>
          <p:cNvSpPr txBox="1">
            <a:spLocks noChangeArrowheads="1"/>
          </p:cNvSpPr>
          <p:nvPr/>
        </p:nvSpPr>
        <p:spPr bwMode="auto">
          <a:xfrm>
            <a:off x="6372225" y="4799013"/>
            <a:ext cx="2160588" cy="10064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与行政管理机关发生的行政管理事务方面的风险 </a:t>
            </a:r>
            <a:endParaRPr lang="zh-CN" altLang="en-US" sz="2000">
              <a:latin typeface="楷体" panose="02010609060101010101" charset="-122"/>
              <a:ea typeface="楷体" panose="02010609060101010101" charset="-122"/>
            </a:endParaRPr>
          </a:p>
        </p:txBody>
      </p:sp>
      <p:grpSp>
        <p:nvGrpSpPr>
          <p:cNvPr id="60465" name="Group 49"/>
          <p:cNvGrpSpPr/>
          <p:nvPr/>
        </p:nvGrpSpPr>
        <p:grpSpPr bwMode="auto">
          <a:xfrm>
            <a:off x="3708400" y="3429000"/>
            <a:ext cx="1727200" cy="504825"/>
            <a:chOff x="2336" y="2160"/>
            <a:chExt cx="1088" cy="318"/>
          </a:xfrm>
        </p:grpSpPr>
        <p:sp>
          <p:nvSpPr>
            <p:cNvPr id="60463" name="AutoShape 47"/>
            <p:cNvSpPr>
              <a:spLocks noChangeArrowheads="1"/>
            </p:cNvSpPr>
            <p:nvPr/>
          </p:nvSpPr>
          <p:spPr bwMode="auto">
            <a:xfrm>
              <a:off x="2336" y="2160"/>
              <a:ext cx="45" cy="318"/>
            </a:xfrm>
            <a:prstGeom prst="downArrow">
              <a:avLst>
                <a:gd name="adj1" fmla="val 50000"/>
                <a:gd name="adj2" fmla="val 176667"/>
              </a:avLst>
            </a:prstGeom>
            <a:solidFill>
              <a:schemeClr val="tx1"/>
            </a:solidFill>
            <a:ln w="9525">
              <a:solidFill>
                <a:schemeClr val="tx1"/>
              </a:solidFill>
              <a:miter lim="800000"/>
            </a:ln>
            <a:effectLst/>
          </p:spPr>
          <p:txBody>
            <a:bodyPr vert="eaVert" wrap="none" anchor="ctr"/>
            <a:lstStyle/>
            <a:p>
              <a:endParaRPr lang="zh-CN" altLang="en-US"/>
            </a:p>
          </p:txBody>
        </p:sp>
        <p:sp>
          <p:nvSpPr>
            <p:cNvPr id="60464" name="AutoShape 48"/>
            <p:cNvSpPr>
              <a:spLocks noChangeArrowheads="1"/>
            </p:cNvSpPr>
            <p:nvPr/>
          </p:nvSpPr>
          <p:spPr bwMode="auto">
            <a:xfrm>
              <a:off x="3379" y="2160"/>
              <a:ext cx="45" cy="318"/>
            </a:xfrm>
            <a:prstGeom prst="downArrow">
              <a:avLst>
                <a:gd name="adj1" fmla="val 50000"/>
                <a:gd name="adj2" fmla="val 176667"/>
              </a:avLst>
            </a:prstGeom>
            <a:solidFill>
              <a:schemeClr val="tx1"/>
            </a:solidFill>
            <a:ln w="9525">
              <a:solidFill>
                <a:schemeClr val="tx1"/>
              </a:solidFill>
              <a:miter lim="800000"/>
            </a:ln>
            <a:effectLst/>
          </p:spPr>
          <p:txBody>
            <a:bodyPr vert="eaVert" wrap="none" anchor="ctr"/>
            <a:lstStyle/>
            <a:p>
              <a:endParaRPr lang="zh-CN" altLang="en-US"/>
            </a:p>
          </p:txBody>
        </p:sp>
      </p:grpSp>
      <p:sp>
        <p:nvSpPr>
          <p:cNvPr id="60466" name="Text Box 50"/>
          <p:cNvSpPr txBox="1">
            <a:spLocks noChangeArrowheads="1"/>
          </p:cNvSpPr>
          <p:nvPr/>
        </p:nvSpPr>
        <p:spPr bwMode="auto">
          <a:xfrm>
            <a:off x="3492500" y="4005263"/>
            <a:ext cx="549275" cy="1439862"/>
          </a:xfrm>
          <a:prstGeom prst="rect">
            <a:avLst/>
          </a:prstGeom>
          <a:noFill/>
          <a:ln w="9525" algn="ctr">
            <a:noFill/>
            <a:miter lim="800000"/>
          </a:ln>
          <a:effectLst/>
        </p:spPr>
        <p:txBody>
          <a:bodyPr vert="eaVert">
            <a:spAutoFit/>
          </a:bodyPr>
          <a:lstStyle/>
          <a:p>
            <a:pPr>
              <a:spcBef>
                <a:spcPct val="50000"/>
              </a:spcBef>
            </a:pPr>
            <a:r>
              <a:rPr lang="zh-CN" altLang="en-US" sz="2400">
                <a:latin typeface="楷体" panose="02010609060101010101" charset="-122"/>
                <a:ea typeface="楷体" panose="02010609060101010101" charset="-122"/>
              </a:rPr>
              <a:t>内部风险</a:t>
            </a:r>
            <a:endParaRPr lang="zh-CN" altLang="en-US" sz="2400">
              <a:latin typeface="楷体" panose="02010609060101010101" charset="-122"/>
              <a:ea typeface="楷体" panose="02010609060101010101" charset="-122"/>
            </a:endParaRPr>
          </a:p>
        </p:txBody>
      </p:sp>
      <p:sp>
        <p:nvSpPr>
          <p:cNvPr id="60467" name="Text Box 51"/>
          <p:cNvSpPr txBox="1">
            <a:spLocks noChangeArrowheads="1"/>
          </p:cNvSpPr>
          <p:nvPr/>
        </p:nvSpPr>
        <p:spPr bwMode="auto">
          <a:xfrm>
            <a:off x="5175250" y="4005263"/>
            <a:ext cx="549275" cy="1439862"/>
          </a:xfrm>
          <a:prstGeom prst="rect">
            <a:avLst/>
          </a:prstGeom>
          <a:noFill/>
          <a:ln w="9525" algn="ctr">
            <a:noFill/>
            <a:miter lim="800000"/>
          </a:ln>
          <a:effectLst/>
        </p:spPr>
        <p:txBody>
          <a:bodyPr vert="eaVert">
            <a:spAutoFit/>
          </a:bodyPr>
          <a:lstStyle/>
          <a:p>
            <a:pPr>
              <a:spcBef>
                <a:spcPct val="50000"/>
              </a:spcBef>
            </a:pPr>
            <a:r>
              <a:rPr lang="zh-CN" altLang="en-US" sz="2400">
                <a:latin typeface="楷体" panose="02010609060101010101" charset="-122"/>
                <a:ea typeface="楷体" panose="02010609060101010101" charset="-122"/>
              </a:rPr>
              <a:t>外部风险</a:t>
            </a:r>
            <a:endParaRPr lang="zh-CN" altLang="en-US" sz="24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ssolve">
                                      <p:cBhvr>
                                        <p:cTn id="7" dur="1000"/>
                                        <p:tgtEl>
                                          <p:spTgt spid="60419"/>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60418"/>
                                        </p:tgtEl>
                                        <p:attrNameLst>
                                          <p:attrName>style.visibility</p:attrName>
                                        </p:attrNameLst>
                                      </p:cBhvr>
                                      <p:to>
                                        <p:strVal val="visible"/>
                                      </p:to>
                                    </p:set>
                                    <p:animEffect transition="in" filter="strips(downRight)">
                                      <p:cBhvr>
                                        <p:cTn id="11" dur="1000"/>
                                        <p:tgtEl>
                                          <p:spTgt spid="6041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0425"/>
                                        </p:tgtEl>
                                        <p:attrNameLst>
                                          <p:attrName>style.visibility</p:attrName>
                                        </p:attrNameLst>
                                      </p:cBhvr>
                                      <p:to>
                                        <p:strVal val="visible"/>
                                      </p:to>
                                    </p:set>
                                    <p:animEffect transition="in" filter="wipe(left)">
                                      <p:cBhvr>
                                        <p:cTn id="15" dur="1000"/>
                                        <p:tgtEl>
                                          <p:spTgt spid="60425"/>
                                        </p:tgtEl>
                                      </p:cBhvr>
                                    </p:animEffect>
                                  </p:childTnLst>
                                </p:cTn>
                              </p:par>
                            </p:childTnLst>
                          </p:cTn>
                        </p:par>
                        <p:par>
                          <p:cTn id="16" fill="hold">
                            <p:stCondLst>
                              <p:cond delay="3000"/>
                            </p:stCondLst>
                            <p:childTnLst>
                              <p:par>
                                <p:cTn id="17" presetID="5" presetClass="entr" presetSubtype="10" fill="hold" grpId="0" nodeType="afterEffect">
                                  <p:stCondLst>
                                    <p:cond delay="1000"/>
                                  </p:stCondLst>
                                  <p:childTnLst>
                                    <p:set>
                                      <p:cBhvr>
                                        <p:cTn id="18" dur="1" fill="hold">
                                          <p:stCondLst>
                                            <p:cond delay="0"/>
                                          </p:stCondLst>
                                        </p:cTn>
                                        <p:tgtEl>
                                          <p:spTgt spid="60434"/>
                                        </p:tgtEl>
                                        <p:attrNameLst>
                                          <p:attrName>style.visibility</p:attrName>
                                        </p:attrNameLst>
                                      </p:cBhvr>
                                      <p:to>
                                        <p:strVal val="visible"/>
                                      </p:to>
                                    </p:set>
                                    <p:animEffect transition="in" filter="checkerboard(across)">
                                      <p:cBhvr>
                                        <p:cTn id="19" dur="1000"/>
                                        <p:tgtEl>
                                          <p:spTgt spid="604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0435"/>
                                        </p:tgtEl>
                                        <p:attrNameLst>
                                          <p:attrName>style.visibility</p:attrName>
                                        </p:attrNameLst>
                                      </p:cBhvr>
                                      <p:to>
                                        <p:strVal val="visible"/>
                                      </p:to>
                                    </p:set>
                                    <p:animEffect transition="in" filter="wipe(up)">
                                      <p:cBhvr>
                                        <p:cTn id="24" dur="1000"/>
                                        <p:tgtEl>
                                          <p:spTgt spid="60435"/>
                                        </p:tgtEl>
                                      </p:cBhvr>
                                    </p:animEffect>
                                  </p:childTnLst>
                                </p:cTn>
                              </p:par>
                            </p:childTnLst>
                          </p:cTn>
                        </p:par>
                        <p:par>
                          <p:cTn id="25" fill="hold">
                            <p:stCondLst>
                              <p:cond delay="1000"/>
                            </p:stCondLst>
                            <p:childTnLst>
                              <p:par>
                                <p:cTn id="26" presetID="4" presetClass="entr" presetSubtype="32" fill="hold" grpId="0" nodeType="afterEffect">
                                  <p:stCondLst>
                                    <p:cond delay="0"/>
                                  </p:stCondLst>
                                  <p:childTnLst>
                                    <p:set>
                                      <p:cBhvr>
                                        <p:cTn id="27" dur="1" fill="hold">
                                          <p:stCondLst>
                                            <p:cond delay="0"/>
                                          </p:stCondLst>
                                        </p:cTn>
                                        <p:tgtEl>
                                          <p:spTgt spid="60422"/>
                                        </p:tgtEl>
                                        <p:attrNameLst>
                                          <p:attrName>style.visibility</p:attrName>
                                        </p:attrNameLst>
                                      </p:cBhvr>
                                      <p:to>
                                        <p:strVal val="visible"/>
                                      </p:to>
                                    </p:set>
                                    <p:animEffect transition="in" filter="box(out)">
                                      <p:cBhvr>
                                        <p:cTn id="28" dur="1000"/>
                                        <p:tgtEl>
                                          <p:spTgt spid="60422"/>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60465"/>
                                        </p:tgtEl>
                                        <p:attrNameLst>
                                          <p:attrName>style.visibility</p:attrName>
                                        </p:attrNameLst>
                                      </p:cBhvr>
                                      <p:to>
                                        <p:strVal val="visible"/>
                                      </p:to>
                                    </p:set>
                                    <p:animEffect transition="in" filter="wipe(up)">
                                      <p:cBhvr>
                                        <p:cTn id="32" dur="1000"/>
                                        <p:tgtEl>
                                          <p:spTgt spid="60465"/>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60466"/>
                                        </p:tgtEl>
                                        <p:attrNameLst>
                                          <p:attrName>style.visibility</p:attrName>
                                        </p:attrNameLst>
                                      </p:cBhvr>
                                      <p:to>
                                        <p:strVal val="visible"/>
                                      </p:to>
                                    </p:set>
                                    <p:anim calcmode="lin" valueType="num">
                                      <p:cBhvr>
                                        <p:cTn id="36" dur="1000" fill="hold"/>
                                        <p:tgtEl>
                                          <p:spTgt spid="60466"/>
                                        </p:tgtEl>
                                        <p:attrNameLst>
                                          <p:attrName>ppt_w</p:attrName>
                                        </p:attrNameLst>
                                      </p:cBhvr>
                                      <p:tavLst>
                                        <p:tav tm="0">
                                          <p:val>
                                            <p:strVal val="#ppt_w+.3"/>
                                          </p:val>
                                        </p:tav>
                                        <p:tav tm="100000">
                                          <p:val>
                                            <p:strVal val="#ppt_w"/>
                                          </p:val>
                                        </p:tav>
                                      </p:tavLst>
                                    </p:anim>
                                    <p:anim calcmode="lin" valueType="num">
                                      <p:cBhvr>
                                        <p:cTn id="37" dur="1000" fill="hold"/>
                                        <p:tgtEl>
                                          <p:spTgt spid="60466"/>
                                        </p:tgtEl>
                                        <p:attrNameLst>
                                          <p:attrName>ppt_h</p:attrName>
                                        </p:attrNameLst>
                                      </p:cBhvr>
                                      <p:tavLst>
                                        <p:tav tm="0">
                                          <p:val>
                                            <p:strVal val="#ppt_h"/>
                                          </p:val>
                                        </p:tav>
                                        <p:tav tm="100000">
                                          <p:val>
                                            <p:strVal val="#ppt_h"/>
                                          </p:val>
                                        </p:tav>
                                      </p:tavLst>
                                    </p:anim>
                                    <p:animEffect transition="in" filter="fade">
                                      <p:cBhvr>
                                        <p:cTn id="38" dur="1000"/>
                                        <p:tgtEl>
                                          <p:spTgt spid="60466"/>
                                        </p:tgtEl>
                                      </p:cBhvr>
                                    </p:animEffect>
                                  </p:childTnLst>
                                </p:cTn>
                              </p:par>
                            </p:childTnLst>
                          </p:cTn>
                        </p:par>
                        <p:par>
                          <p:cTn id="39" fill="hold">
                            <p:stCondLst>
                              <p:cond delay="4000"/>
                            </p:stCondLst>
                            <p:childTnLst>
                              <p:par>
                                <p:cTn id="40" presetID="50" presetClass="entr" presetSubtype="0" decel="100000" fill="hold" grpId="0" nodeType="afterEffect">
                                  <p:stCondLst>
                                    <p:cond delay="0"/>
                                  </p:stCondLst>
                                  <p:childTnLst>
                                    <p:set>
                                      <p:cBhvr>
                                        <p:cTn id="41" dur="1" fill="hold">
                                          <p:stCondLst>
                                            <p:cond delay="0"/>
                                          </p:stCondLst>
                                        </p:cTn>
                                        <p:tgtEl>
                                          <p:spTgt spid="60467"/>
                                        </p:tgtEl>
                                        <p:attrNameLst>
                                          <p:attrName>style.visibility</p:attrName>
                                        </p:attrNameLst>
                                      </p:cBhvr>
                                      <p:to>
                                        <p:strVal val="visible"/>
                                      </p:to>
                                    </p:set>
                                    <p:anim calcmode="lin" valueType="num">
                                      <p:cBhvr>
                                        <p:cTn id="42" dur="1000" fill="hold"/>
                                        <p:tgtEl>
                                          <p:spTgt spid="60467"/>
                                        </p:tgtEl>
                                        <p:attrNameLst>
                                          <p:attrName>ppt_w</p:attrName>
                                        </p:attrNameLst>
                                      </p:cBhvr>
                                      <p:tavLst>
                                        <p:tav tm="0">
                                          <p:val>
                                            <p:strVal val="#ppt_w+.3"/>
                                          </p:val>
                                        </p:tav>
                                        <p:tav tm="100000">
                                          <p:val>
                                            <p:strVal val="#ppt_w"/>
                                          </p:val>
                                        </p:tav>
                                      </p:tavLst>
                                    </p:anim>
                                    <p:anim calcmode="lin" valueType="num">
                                      <p:cBhvr>
                                        <p:cTn id="43" dur="1000" fill="hold"/>
                                        <p:tgtEl>
                                          <p:spTgt spid="60467"/>
                                        </p:tgtEl>
                                        <p:attrNameLst>
                                          <p:attrName>ppt_h</p:attrName>
                                        </p:attrNameLst>
                                      </p:cBhvr>
                                      <p:tavLst>
                                        <p:tav tm="0">
                                          <p:val>
                                            <p:strVal val="#ppt_h"/>
                                          </p:val>
                                        </p:tav>
                                        <p:tav tm="100000">
                                          <p:val>
                                            <p:strVal val="#ppt_h"/>
                                          </p:val>
                                        </p:tav>
                                      </p:tavLst>
                                    </p:anim>
                                    <p:animEffect transition="in" filter="fade">
                                      <p:cBhvr>
                                        <p:cTn id="44" dur="1000"/>
                                        <p:tgtEl>
                                          <p:spTgt spid="604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60449"/>
                                        </p:tgtEl>
                                        <p:attrNameLst>
                                          <p:attrName>style.visibility</p:attrName>
                                        </p:attrNameLst>
                                      </p:cBhvr>
                                      <p:to>
                                        <p:strVal val="visible"/>
                                      </p:to>
                                    </p:set>
                                    <p:animEffect transition="in" filter="wipe(right)">
                                      <p:cBhvr>
                                        <p:cTn id="49" dur="1000"/>
                                        <p:tgtEl>
                                          <p:spTgt spid="60449"/>
                                        </p:tgtEl>
                                      </p:cBhvr>
                                    </p:animEffect>
                                  </p:childTnLst>
                                </p:cTn>
                              </p:par>
                            </p:childTnLst>
                          </p:cTn>
                        </p:par>
                        <p:par>
                          <p:cTn id="50" fill="hold">
                            <p:stCondLst>
                              <p:cond delay="1000"/>
                            </p:stCondLst>
                            <p:childTnLst>
                              <p:par>
                                <p:cTn id="51" presetID="13" presetClass="entr" presetSubtype="16" fill="hold" grpId="0" nodeType="afterEffect">
                                  <p:stCondLst>
                                    <p:cond delay="0"/>
                                  </p:stCondLst>
                                  <p:childTnLst>
                                    <p:set>
                                      <p:cBhvr>
                                        <p:cTn id="52" dur="1" fill="hold">
                                          <p:stCondLst>
                                            <p:cond delay="0"/>
                                          </p:stCondLst>
                                        </p:cTn>
                                        <p:tgtEl>
                                          <p:spTgt spid="60453"/>
                                        </p:tgtEl>
                                        <p:attrNameLst>
                                          <p:attrName>style.visibility</p:attrName>
                                        </p:attrNameLst>
                                      </p:cBhvr>
                                      <p:to>
                                        <p:strVal val="visible"/>
                                      </p:to>
                                    </p:set>
                                    <p:animEffect transition="in" filter="plus(in)">
                                      <p:cBhvr>
                                        <p:cTn id="53" dur="1000"/>
                                        <p:tgtEl>
                                          <p:spTgt spid="6045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60450"/>
                                        </p:tgtEl>
                                        <p:attrNameLst>
                                          <p:attrName>style.visibility</p:attrName>
                                        </p:attrNameLst>
                                      </p:cBhvr>
                                      <p:to>
                                        <p:strVal val="visible"/>
                                      </p:to>
                                    </p:set>
                                    <p:animEffect transition="in" filter="wipe(right)">
                                      <p:cBhvr>
                                        <p:cTn id="58" dur="1000"/>
                                        <p:tgtEl>
                                          <p:spTgt spid="60450"/>
                                        </p:tgtEl>
                                      </p:cBhvr>
                                    </p:animEffect>
                                  </p:childTnLst>
                                </p:cTn>
                              </p:par>
                            </p:childTnLst>
                          </p:cTn>
                        </p:par>
                        <p:par>
                          <p:cTn id="59" fill="hold">
                            <p:stCondLst>
                              <p:cond delay="1000"/>
                            </p:stCondLst>
                            <p:childTnLst>
                              <p:par>
                                <p:cTn id="60" presetID="13" presetClass="entr" presetSubtype="16" fill="hold" grpId="0" nodeType="afterEffect">
                                  <p:stCondLst>
                                    <p:cond delay="0"/>
                                  </p:stCondLst>
                                  <p:childTnLst>
                                    <p:set>
                                      <p:cBhvr>
                                        <p:cTn id="61" dur="1" fill="hold">
                                          <p:stCondLst>
                                            <p:cond delay="0"/>
                                          </p:stCondLst>
                                        </p:cTn>
                                        <p:tgtEl>
                                          <p:spTgt spid="60454"/>
                                        </p:tgtEl>
                                        <p:attrNameLst>
                                          <p:attrName>style.visibility</p:attrName>
                                        </p:attrNameLst>
                                      </p:cBhvr>
                                      <p:to>
                                        <p:strVal val="visible"/>
                                      </p:to>
                                    </p:set>
                                    <p:animEffect transition="in" filter="plus(in)">
                                      <p:cBhvr>
                                        <p:cTn id="62" dur="1000"/>
                                        <p:tgtEl>
                                          <p:spTgt spid="604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60451"/>
                                        </p:tgtEl>
                                        <p:attrNameLst>
                                          <p:attrName>style.visibility</p:attrName>
                                        </p:attrNameLst>
                                      </p:cBhvr>
                                      <p:to>
                                        <p:strVal val="visible"/>
                                      </p:to>
                                    </p:set>
                                    <p:animEffect transition="in" filter="wipe(right)">
                                      <p:cBhvr>
                                        <p:cTn id="67" dur="1000"/>
                                        <p:tgtEl>
                                          <p:spTgt spid="60451"/>
                                        </p:tgtEl>
                                      </p:cBhvr>
                                    </p:animEffect>
                                  </p:childTnLst>
                                </p:cTn>
                              </p:par>
                            </p:childTnLst>
                          </p:cTn>
                        </p:par>
                        <p:par>
                          <p:cTn id="68" fill="hold">
                            <p:stCondLst>
                              <p:cond delay="1000"/>
                            </p:stCondLst>
                            <p:childTnLst>
                              <p:par>
                                <p:cTn id="69" presetID="13" presetClass="entr" presetSubtype="16" fill="hold" grpId="0" nodeType="afterEffect">
                                  <p:stCondLst>
                                    <p:cond delay="0"/>
                                  </p:stCondLst>
                                  <p:childTnLst>
                                    <p:set>
                                      <p:cBhvr>
                                        <p:cTn id="70" dur="1" fill="hold">
                                          <p:stCondLst>
                                            <p:cond delay="0"/>
                                          </p:stCondLst>
                                        </p:cTn>
                                        <p:tgtEl>
                                          <p:spTgt spid="60455"/>
                                        </p:tgtEl>
                                        <p:attrNameLst>
                                          <p:attrName>style.visibility</p:attrName>
                                        </p:attrNameLst>
                                      </p:cBhvr>
                                      <p:to>
                                        <p:strVal val="visible"/>
                                      </p:to>
                                    </p:set>
                                    <p:animEffect transition="in" filter="plus(in)">
                                      <p:cBhvr>
                                        <p:cTn id="71" dur="1000"/>
                                        <p:tgtEl>
                                          <p:spTgt spid="6045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0458"/>
                                        </p:tgtEl>
                                        <p:attrNameLst>
                                          <p:attrName>style.visibility</p:attrName>
                                        </p:attrNameLst>
                                      </p:cBhvr>
                                      <p:to>
                                        <p:strVal val="visible"/>
                                      </p:to>
                                    </p:set>
                                    <p:animEffect transition="in" filter="wipe(left)">
                                      <p:cBhvr>
                                        <p:cTn id="76" dur="1000"/>
                                        <p:tgtEl>
                                          <p:spTgt spid="60458"/>
                                        </p:tgtEl>
                                      </p:cBhvr>
                                    </p:animEffect>
                                  </p:childTnLst>
                                </p:cTn>
                              </p:par>
                            </p:childTnLst>
                          </p:cTn>
                        </p:par>
                        <p:par>
                          <p:cTn id="77" fill="hold">
                            <p:stCondLst>
                              <p:cond delay="1000"/>
                            </p:stCondLst>
                            <p:childTnLst>
                              <p:par>
                                <p:cTn id="78" presetID="13" presetClass="entr" presetSubtype="32" fill="hold" grpId="0" nodeType="afterEffect">
                                  <p:stCondLst>
                                    <p:cond delay="0"/>
                                  </p:stCondLst>
                                  <p:childTnLst>
                                    <p:set>
                                      <p:cBhvr>
                                        <p:cTn id="79" dur="1" fill="hold">
                                          <p:stCondLst>
                                            <p:cond delay="0"/>
                                          </p:stCondLst>
                                        </p:cTn>
                                        <p:tgtEl>
                                          <p:spTgt spid="60461"/>
                                        </p:tgtEl>
                                        <p:attrNameLst>
                                          <p:attrName>style.visibility</p:attrName>
                                        </p:attrNameLst>
                                      </p:cBhvr>
                                      <p:to>
                                        <p:strVal val="visible"/>
                                      </p:to>
                                    </p:set>
                                    <p:animEffect transition="in" filter="plus(out)">
                                      <p:cBhvr>
                                        <p:cTn id="80" dur="1000"/>
                                        <p:tgtEl>
                                          <p:spTgt spid="6046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0459"/>
                                        </p:tgtEl>
                                        <p:attrNameLst>
                                          <p:attrName>style.visibility</p:attrName>
                                        </p:attrNameLst>
                                      </p:cBhvr>
                                      <p:to>
                                        <p:strVal val="visible"/>
                                      </p:to>
                                    </p:set>
                                    <p:animEffect transition="in" filter="wipe(left)">
                                      <p:cBhvr>
                                        <p:cTn id="85" dur="1000"/>
                                        <p:tgtEl>
                                          <p:spTgt spid="60459"/>
                                        </p:tgtEl>
                                      </p:cBhvr>
                                    </p:animEffect>
                                  </p:childTnLst>
                                </p:cTn>
                              </p:par>
                            </p:childTnLst>
                          </p:cTn>
                        </p:par>
                        <p:par>
                          <p:cTn id="86" fill="hold">
                            <p:stCondLst>
                              <p:cond delay="1000"/>
                            </p:stCondLst>
                            <p:childTnLst>
                              <p:par>
                                <p:cTn id="87" presetID="13" presetClass="entr" presetSubtype="32" fill="hold" grpId="0" nodeType="afterEffect">
                                  <p:stCondLst>
                                    <p:cond delay="0"/>
                                  </p:stCondLst>
                                  <p:childTnLst>
                                    <p:set>
                                      <p:cBhvr>
                                        <p:cTn id="88" dur="1" fill="hold">
                                          <p:stCondLst>
                                            <p:cond delay="0"/>
                                          </p:stCondLst>
                                        </p:cTn>
                                        <p:tgtEl>
                                          <p:spTgt spid="60462"/>
                                        </p:tgtEl>
                                        <p:attrNameLst>
                                          <p:attrName>style.visibility</p:attrName>
                                        </p:attrNameLst>
                                      </p:cBhvr>
                                      <p:to>
                                        <p:strVal val="visible"/>
                                      </p:to>
                                    </p:set>
                                    <p:animEffect transition="in" filter="plus(out)">
                                      <p:cBhvr>
                                        <p:cTn id="89" dur="1000"/>
                                        <p:tgtEl>
                                          <p:spTgt spid="60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22" grpId="0"/>
      <p:bldP spid="60425" grpId="0" animBg="1"/>
      <p:bldP spid="60434" grpId="0"/>
      <p:bldP spid="60435" grpId="0" animBg="1"/>
      <p:bldP spid="60449" grpId="0" animBg="1"/>
      <p:bldP spid="60450" grpId="0" animBg="1"/>
      <p:bldP spid="60451" grpId="0" animBg="1"/>
      <p:bldP spid="60453" grpId="0"/>
      <p:bldP spid="60454" grpId="0"/>
      <p:bldP spid="60455" grpId="0"/>
      <p:bldP spid="60458" grpId="0" animBg="1"/>
      <p:bldP spid="60459" grpId="0" animBg="1"/>
      <p:bldP spid="60461" grpId="0"/>
      <p:bldP spid="60462" grpId="0"/>
      <p:bldP spid="60466" grpId="0"/>
      <p:bldP spid="604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WordArt 2"/>
          <p:cNvSpPr>
            <a:spLocks noChangeArrowheads="1" noChangeShapeType="1" noTextEdit="1"/>
          </p:cNvSpPr>
          <p:nvPr/>
        </p:nvSpPr>
        <p:spPr bwMode="auto">
          <a:xfrm>
            <a:off x="611188" y="1484313"/>
            <a:ext cx="7753350" cy="928687"/>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有限责任公司经营管理过程中法律风险的</a:t>
            </a:r>
            <a:endParaRPr lang="zh-CN" altLang="en-US" kern="10">
              <a:ln w="9525">
                <a:solidFill>
                  <a:srgbClr val="000000"/>
                </a:solidFill>
                <a:round/>
              </a:ln>
              <a:solidFill>
                <a:srgbClr val="000000"/>
              </a:solidFill>
              <a:latin typeface="隶书"/>
              <a:ea typeface="隶书"/>
            </a:endParaRPr>
          </a:p>
          <a:p>
            <a:r>
              <a:rPr lang="zh-CN" altLang="en-US" kern="10">
                <a:ln w="9525">
                  <a:solidFill>
                    <a:srgbClr val="000000"/>
                  </a:solidFill>
                  <a:round/>
                </a:ln>
                <a:solidFill>
                  <a:srgbClr val="000000"/>
                </a:solidFill>
                <a:latin typeface="隶书"/>
                <a:ea typeface="隶书"/>
              </a:rPr>
              <a:t>防范及对策</a:t>
            </a:r>
            <a:endParaRPr lang="zh-CN" altLang="en-US" kern="10">
              <a:ln w="9525">
                <a:solidFill>
                  <a:srgbClr val="000000"/>
                </a:solidFill>
                <a:round/>
              </a:ln>
              <a:solidFill>
                <a:srgbClr val="000000"/>
              </a:solidFill>
              <a:latin typeface="隶书"/>
              <a:ea typeface="隶书"/>
            </a:endParaRPr>
          </a:p>
        </p:txBody>
      </p:sp>
      <p:pic>
        <p:nvPicPr>
          <p:cNvPr id="94211"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94217" name="WordArt 9"/>
          <p:cNvSpPr>
            <a:spLocks noChangeArrowheads="1" noChangeShapeType="1" noTextEdit="1"/>
          </p:cNvSpPr>
          <p:nvPr/>
        </p:nvSpPr>
        <p:spPr bwMode="auto">
          <a:xfrm>
            <a:off x="3132138" y="2997200"/>
            <a:ext cx="2617787" cy="949325"/>
          </a:xfrm>
          <a:prstGeom prst="rect">
            <a:avLst/>
          </a:prstGeom>
        </p:spPr>
        <p:txBody>
          <a:bodyPr wrap="none" fromWordArt="1">
            <a:prstTxWarp prst="textPlain">
              <a:avLst>
                <a:gd name="adj" fmla="val 50000"/>
              </a:avLst>
            </a:prstTxWarp>
          </a:bodyPr>
          <a:lstStyle/>
          <a:p>
            <a:r>
              <a:rPr lang="zh-CN" altLang="en-US" sz="3600" kern="10">
                <a:ln w="12700">
                  <a:solidFill>
                    <a:srgbClr val="3333CC"/>
                  </a:solidFill>
                  <a:round/>
                </a:ln>
                <a:solidFill>
                  <a:srgbClr val="B2B2B2">
                    <a:alpha val="50000"/>
                  </a:srgbClr>
                </a:solidFill>
                <a:effectLst>
                  <a:outerShdw dist="45791" dir="2021404" algn="ctr" rotWithShape="0">
                    <a:srgbClr val="9999FF"/>
                  </a:outerShdw>
                </a:effectLst>
                <a:latin typeface="宋体" panose="02010600030101010101" pitchFamily="2" charset="-122"/>
                <a:ea typeface="宋体" panose="02010600030101010101" pitchFamily="2" charset="-122"/>
              </a:rPr>
              <a:t>谢谢</a:t>
            </a:r>
            <a:endParaRPr lang="zh-CN" altLang="en-US" sz="3600" kern="10">
              <a:ln w="12700">
                <a:solidFill>
                  <a:srgbClr val="3333CC"/>
                </a:solidFill>
                <a:round/>
              </a:ln>
              <a:solidFill>
                <a:srgbClr val="B2B2B2">
                  <a:alpha val="50000"/>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repeatCount="indefinite" fill="hold" grpId="0" nodeType="clickEffect">
                                  <p:stCondLst>
                                    <p:cond delay="0"/>
                                  </p:stCondLst>
                                  <p:endCondLst>
                                    <p:cond evt="onNext" delay="0">
                                      <p:tgtEl>
                                        <p:sldTgt/>
                                      </p:tgtEl>
                                    </p:cond>
                                  </p:endCondLst>
                                  <p:childTnLst>
                                    <p:set>
                                      <p:cBhvr>
                                        <p:cTn id="6" dur="1" fill="hold">
                                          <p:stCondLst>
                                            <p:cond delay="0"/>
                                          </p:stCondLst>
                                        </p:cTn>
                                        <p:tgtEl>
                                          <p:spTgt spid="94217"/>
                                        </p:tgtEl>
                                        <p:attrNameLst>
                                          <p:attrName>style.visibility</p:attrName>
                                        </p:attrNameLst>
                                      </p:cBhvr>
                                      <p:to>
                                        <p:strVal val="visible"/>
                                      </p:to>
                                    </p:set>
                                    <p:anim calcmode="lin" valueType="num">
                                      <p:cBhvr>
                                        <p:cTn id="7" dur="5000" fill="hold"/>
                                        <p:tgtEl>
                                          <p:spTgt spid="94217"/>
                                        </p:tgtEl>
                                        <p:attrNameLst>
                                          <p:attrName>ppt_w</p:attrName>
                                        </p:attrNameLst>
                                      </p:cBhvr>
                                      <p:tavLst>
                                        <p:tav tm="0" fmla="#ppt_w*sin(2.5*pi*$)">
                                          <p:val>
                                            <p:fltVal val="0"/>
                                          </p:val>
                                        </p:tav>
                                        <p:tav tm="100000">
                                          <p:val>
                                            <p:fltVal val="1"/>
                                          </p:val>
                                        </p:tav>
                                      </p:tavLst>
                                    </p:anim>
                                    <p:anim calcmode="lin" valueType="num">
                                      <p:cBhvr>
                                        <p:cTn id="8" dur="5000" fill="hold"/>
                                        <p:tgtEl>
                                          <p:spTgt spid="942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61444" name="Text Box 4"/>
          <p:cNvSpPr txBox="1">
            <a:spLocks noChangeArrowheads="1"/>
          </p:cNvSpPr>
          <p:nvPr/>
        </p:nvSpPr>
        <p:spPr bwMode="auto">
          <a:xfrm>
            <a:off x="3779838" y="2565400"/>
            <a:ext cx="1512887" cy="4572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法律层面</a:t>
            </a:r>
            <a:endParaRPr lang="zh-CN" altLang="en-US" sz="2400">
              <a:latin typeface="楷体" panose="02010609060101010101" charset="-122"/>
              <a:ea typeface="楷体" panose="02010609060101010101" charset="-122"/>
            </a:endParaRPr>
          </a:p>
        </p:txBody>
      </p:sp>
      <p:sp>
        <p:nvSpPr>
          <p:cNvPr id="61445" name="Line 5"/>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61446" name="Text Box 6"/>
          <p:cNvSpPr txBox="1">
            <a:spLocks noChangeArrowheads="1"/>
          </p:cNvSpPr>
          <p:nvPr/>
        </p:nvSpPr>
        <p:spPr bwMode="auto">
          <a:xfrm>
            <a:off x="1187450" y="1700213"/>
            <a:ext cx="6624638"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有限责任公司经营管理过程中的法律风险 </a:t>
            </a:r>
            <a:endParaRPr lang="zh-CN" altLang="en-US">
              <a:latin typeface="隶书" pitchFamily="49" charset="-122"/>
              <a:ea typeface="隶书" pitchFamily="49" charset="-122"/>
            </a:endParaRPr>
          </a:p>
        </p:txBody>
      </p:sp>
      <p:sp>
        <p:nvSpPr>
          <p:cNvPr id="61463" name="WordArt 23"/>
          <p:cNvSpPr>
            <a:spLocks noChangeArrowheads="1" noChangeShapeType="1" noTextEdit="1"/>
          </p:cNvSpPr>
          <p:nvPr/>
        </p:nvSpPr>
        <p:spPr bwMode="auto">
          <a:xfrm>
            <a:off x="468313" y="1125538"/>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一、关于公司运行过程中相关法律体系的简要梳理</a:t>
            </a:r>
            <a:endParaRPr lang="zh-CN" altLang="en-US" kern="10">
              <a:ln w="9525">
                <a:solidFill>
                  <a:srgbClr val="000000"/>
                </a:solidFill>
                <a:round/>
              </a:ln>
              <a:solidFill>
                <a:srgbClr val="000000"/>
              </a:solidFill>
              <a:latin typeface="隶书"/>
              <a:ea typeface="隶书"/>
            </a:endParaRPr>
          </a:p>
        </p:txBody>
      </p:sp>
      <p:sp>
        <p:nvSpPr>
          <p:cNvPr id="61464" name="Line 2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pic>
        <p:nvPicPr>
          <p:cNvPr id="61467" name="Picture 27"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61469" name="Line 29"/>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61471" name="AutoShape 31"/>
          <p:cNvSpPr>
            <a:spLocks noChangeArrowheads="1"/>
          </p:cNvSpPr>
          <p:nvPr/>
        </p:nvSpPr>
        <p:spPr bwMode="auto">
          <a:xfrm>
            <a:off x="4500563" y="2132013"/>
            <a:ext cx="73025" cy="576262"/>
          </a:xfrm>
          <a:prstGeom prst="downArrow">
            <a:avLst>
              <a:gd name="adj1" fmla="val 50000"/>
              <a:gd name="adj2" fmla="val 197282"/>
            </a:avLst>
          </a:prstGeom>
          <a:solidFill>
            <a:schemeClr val="tx1"/>
          </a:solidFill>
          <a:ln w="9525">
            <a:solidFill>
              <a:schemeClr val="tx1"/>
            </a:solidFill>
            <a:miter lim="800000"/>
          </a:ln>
          <a:effectLst/>
        </p:spPr>
        <p:txBody>
          <a:bodyPr vert="eaVert" wrap="none" anchor="ctr"/>
          <a:lstStyle/>
          <a:p>
            <a:endParaRPr lang="zh-CN" altLang="en-US"/>
          </a:p>
        </p:txBody>
      </p:sp>
      <p:sp>
        <p:nvSpPr>
          <p:cNvPr id="61475" name="Line 35"/>
          <p:cNvSpPr>
            <a:spLocks noChangeShapeType="1"/>
          </p:cNvSpPr>
          <p:nvPr/>
        </p:nvSpPr>
        <p:spPr bwMode="auto">
          <a:xfrm>
            <a:off x="4500563" y="2997200"/>
            <a:ext cx="0" cy="360363"/>
          </a:xfrm>
          <a:prstGeom prst="line">
            <a:avLst/>
          </a:prstGeom>
          <a:noFill/>
          <a:ln w="38100">
            <a:solidFill>
              <a:schemeClr val="tx1"/>
            </a:solidFill>
            <a:round/>
          </a:ln>
          <a:effectLst/>
        </p:spPr>
        <p:txBody>
          <a:bodyPr vert="eaVert" wrap="none" anchor="ctr"/>
          <a:lstStyle/>
          <a:p>
            <a:endParaRPr lang="zh-CN" altLang="en-US"/>
          </a:p>
        </p:txBody>
      </p:sp>
      <p:sp>
        <p:nvSpPr>
          <p:cNvPr id="61476" name="Line 36"/>
          <p:cNvSpPr>
            <a:spLocks noChangeShapeType="1"/>
          </p:cNvSpPr>
          <p:nvPr/>
        </p:nvSpPr>
        <p:spPr bwMode="auto">
          <a:xfrm>
            <a:off x="4500563" y="3357563"/>
            <a:ext cx="2592387" cy="0"/>
          </a:xfrm>
          <a:prstGeom prst="line">
            <a:avLst/>
          </a:prstGeom>
          <a:noFill/>
          <a:ln w="38100">
            <a:solidFill>
              <a:schemeClr val="tx1"/>
            </a:solidFill>
            <a:round/>
          </a:ln>
          <a:effectLst/>
        </p:spPr>
        <p:txBody>
          <a:bodyPr vert="eaVert" wrap="none" anchor="ctr"/>
          <a:lstStyle/>
          <a:p>
            <a:endParaRPr lang="zh-CN" altLang="en-US"/>
          </a:p>
        </p:txBody>
      </p:sp>
      <p:sp>
        <p:nvSpPr>
          <p:cNvPr id="61477" name="Line 37"/>
          <p:cNvSpPr>
            <a:spLocks noChangeShapeType="1"/>
          </p:cNvSpPr>
          <p:nvPr/>
        </p:nvSpPr>
        <p:spPr bwMode="auto">
          <a:xfrm flipH="1">
            <a:off x="1979613" y="3357563"/>
            <a:ext cx="2519362" cy="0"/>
          </a:xfrm>
          <a:prstGeom prst="line">
            <a:avLst/>
          </a:prstGeom>
          <a:noFill/>
          <a:ln w="38100">
            <a:solidFill>
              <a:schemeClr val="tx1"/>
            </a:solidFill>
            <a:round/>
          </a:ln>
          <a:effectLst/>
        </p:spPr>
        <p:txBody>
          <a:bodyPr vert="eaVert" wrap="none" anchor="ctr"/>
          <a:lstStyle/>
          <a:p>
            <a:endParaRPr lang="zh-CN" altLang="en-US"/>
          </a:p>
        </p:txBody>
      </p:sp>
      <p:sp>
        <p:nvSpPr>
          <p:cNvPr id="61478" name="Text Box 38"/>
          <p:cNvSpPr txBox="1">
            <a:spLocks noChangeArrowheads="1"/>
          </p:cNvSpPr>
          <p:nvPr/>
        </p:nvSpPr>
        <p:spPr bwMode="auto">
          <a:xfrm>
            <a:off x="1476375" y="4868863"/>
            <a:ext cx="1008063"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公司法 </a:t>
            </a:r>
            <a:endParaRPr lang="zh-CN" altLang="en-US" sz="2000">
              <a:latin typeface="楷体" panose="02010609060101010101" charset="-122"/>
              <a:ea typeface="楷体" panose="02010609060101010101" charset="-122"/>
            </a:endParaRPr>
          </a:p>
        </p:txBody>
      </p:sp>
      <p:sp>
        <p:nvSpPr>
          <p:cNvPr id="61479" name="AutoShape 39"/>
          <p:cNvSpPr>
            <a:spLocks noChangeArrowheads="1"/>
          </p:cNvSpPr>
          <p:nvPr/>
        </p:nvSpPr>
        <p:spPr bwMode="auto">
          <a:xfrm>
            <a:off x="1908175" y="4508500"/>
            <a:ext cx="71438" cy="360363"/>
          </a:xfrm>
          <a:prstGeom prst="downArrow">
            <a:avLst>
              <a:gd name="adj1" fmla="val 50000"/>
              <a:gd name="adj2" fmla="val 126110"/>
            </a:avLst>
          </a:prstGeom>
          <a:solidFill>
            <a:schemeClr val="tx1"/>
          </a:solidFill>
          <a:ln w="9525">
            <a:solidFill>
              <a:schemeClr val="tx1"/>
            </a:solidFill>
            <a:miter lim="800000"/>
          </a:ln>
          <a:effectLst/>
        </p:spPr>
        <p:txBody>
          <a:bodyPr vert="eaVert" wrap="none" anchor="ctr"/>
          <a:lstStyle/>
          <a:p>
            <a:endParaRPr lang="zh-CN" altLang="en-US"/>
          </a:p>
        </p:txBody>
      </p:sp>
      <p:sp>
        <p:nvSpPr>
          <p:cNvPr id="61481" name="AutoShape 41"/>
          <p:cNvSpPr>
            <a:spLocks noChangeArrowheads="1"/>
          </p:cNvSpPr>
          <p:nvPr/>
        </p:nvSpPr>
        <p:spPr bwMode="auto">
          <a:xfrm>
            <a:off x="3276600" y="4508500"/>
            <a:ext cx="71438" cy="360363"/>
          </a:xfrm>
          <a:prstGeom prst="downArrow">
            <a:avLst>
              <a:gd name="adj1" fmla="val 50000"/>
              <a:gd name="adj2" fmla="val 126110"/>
            </a:avLst>
          </a:prstGeom>
          <a:solidFill>
            <a:schemeClr val="tx1"/>
          </a:solidFill>
          <a:ln w="9525">
            <a:solidFill>
              <a:schemeClr val="tx1"/>
            </a:solidFill>
            <a:miter lim="800000"/>
          </a:ln>
          <a:effectLst/>
        </p:spPr>
        <p:txBody>
          <a:bodyPr vert="eaVert" wrap="none" anchor="ctr"/>
          <a:lstStyle/>
          <a:p>
            <a:endParaRPr lang="zh-CN" altLang="en-US"/>
          </a:p>
        </p:txBody>
      </p:sp>
      <p:sp>
        <p:nvSpPr>
          <p:cNvPr id="61482" name="Text Box 42"/>
          <p:cNvSpPr txBox="1">
            <a:spLocks noChangeArrowheads="1"/>
          </p:cNvSpPr>
          <p:nvPr/>
        </p:nvSpPr>
        <p:spPr bwMode="auto">
          <a:xfrm>
            <a:off x="2700338" y="4868863"/>
            <a:ext cx="1295400"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内部制度  </a:t>
            </a:r>
            <a:endParaRPr lang="zh-CN" altLang="en-US" sz="2000">
              <a:latin typeface="楷体" panose="02010609060101010101" charset="-122"/>
              <a:ea typeface="楷体" panose="02010609060101010101" charset="-122"/>
            </a:endParaRPr>
          </a:p>
        </p:txBody>
      </p:sp>
      <p:sp>
        <p:nvSpPr>
          <p:cNvPr id="61484" name="AutoShape 44"/>
          <p:cNvSpPr>
            <a:spLocks noChangeArrowheads="1"/>
          </p:cNvSpPr>
          <p:nvPr/>
        </p:nvSpPr>
        <p:spPr bwMode="auto">
          <a:xfrm>
            <a:off x="4427538" y="4508500"/>
            <a:ext cx="71437" cy="360363"/>
          </a:xfrm>
          <a:prstGeom prst="downArrow">
            <a:avLst>
              <a:gd name="adj1" fmla="val 50000"/>
              <a:gd name="adj2" fmla="val 126112"/>
            </a:avLst>
          </a:prstGeom>
          <a:solidFill>
            <a:schemeClr val="tx1"/>
          </a:solidFill>
          <a:ln w="9525">
            <a:solidFill>
              <a:schemeClr val="tx1"/>
            </a:solidFill>
            <a:miter lim="800000"/>
          </a:ln>
          <a:effectLst/>
        </p:spPr>
        <p:txBody>
          <a:bodyPr vert="eaVert" wrap="none" anchor="ctr"/>
          <a:lstStyle/>
          <a:p>
            <a:endParaRPr lang="zh-CN" altLang="en-US"/>
          </a:p>
        </p:txBody>
      </p:sp>
      <p:sp>
        <p:nvSpPr>
          <p:cNvPr id="61485" name="Text Box 45"/>
          <p:cNvSpPr txBox="1">
            <a:spLocks noChangeArrowheads="1"/>
          </p:cNvSpPr>
          <p:nvPr/>
        </p:nvSpPr>
        <p:spPr bwMode="auto">
          <a:xfrm>
            <a:off x="3708400" y="4870450"/>
            <a:ext cx="1584325" cy="854075"/>
          </a:xfrm>
          <a:prstGeom prst="rect">
            <a:avLst/>
          </a:prstGeom>
          <a:noFill/>
          <a:ln w="9525">
            <a:noFill/>
            <a:miter lim="800000"/>
          </a:ln>
          <a:effectLst/>
        </p:spPr>
        <p:txBody>
          <a:bodyPr>
            <a:spAutoFit/>
          </a:bodyPr>
          <a:lstStyle/>
          <a:p>
            <a:pPr>
              <a:spcBef>
                <a:spcPct val="50000"/>
              </a:spcBef>
            </a:pPr>
            <a:r>
              <a:rPr lang="zh-CN" altLang="en-US" sz="2000">
                <a:latin typeface="楷体" panose="02010609060101010101" charset="-122"/>
                <a:ea typeface="楷体" panose="02010609060101010101" charset="-122"/>
              </a:rPr>
              <a:t>劳动法</a:t>
            </a:r>
            <a:endParaRPr lang="zh-CN" altLang="en-US" sz="2000">
              <a:latin typeface="楷体" panose="02010609060101010101" charset="-122"/>
              <a:ea typeface="楷体" panose="02010609060101010101" charset="-122"/>
            </a:endParaRPr>
          </a:p>
          <a:p>
            <a:pPr>
              <a:spcBef>
                <a:spcPct val="50000"/>
              </a:spcBef>
            </a:pPr>
            <a:r>
              <a:rPr lang="zh-CN" altLang="en-US" sz="2000">
                <a:latin typeface="楷体" panose="02010609060101010101" charset="-122"/>
                <a:ea typeface="楷体" panose="02010609060101010101" charset="-122"/>
              </a:rPr>
              <a:t>劳动合同法 </a:t>
            </a:r>
            <a:endParaRPr lang="zh-CN" altLang="en-US" sz="2000">
              <a:latin typeface="楷体" panose="02010609060101010101" charset="-122"/>
              <a:ea typeface="楷体" panose="02010609060101010101" charset="-122"/>
            </a:endParaRPr>
          </a:p>
        </p:txBody>
      </p:sp>
      <p:sp>
        <p:nvSpPr>
          <p:cNvPr id="61487" name="AutoShape 47"/>
          <p:cNvSpPr>
            <a:spLocks noChangeArrowheads="1"/>
          </p:cNvSpPr>
          <p:nvPr/>
        </p:nvSpPr>
        <p:spPr bwMode="auto">
          <a:xfrm>
            <a:off x="5867400" y="4508500"/>
            <a:ext cx="71438" cy="360363"/>
          </a:xfrm>
          <a:prstGeom prst="downArrow">
            <a:avLst>
              <a:gd name="adj1" fmla="val 50000"/>
              <a:gd name="adj2" fmla="val 126110"/>
            </a:avLst>
          </a:prstGeom>
          <a:solidFill>
            <a:schemeClr val="tx1"/>
          </a:solidFill>
          <a:ln w="9525">
            <a:solidFill>
              <a:schemeClr val="tx1"/>
            </a:solidFill>
            <a:miter lim="800000"/>
          </a:ln>
          <a:effectLst/>
        </p:spPr>
        <p:txBody>
          <a:bodyPr vert="eaVert" wrap="none" anchor="ctr"/>
          <a:lstStyle/>
          <a:p>
            <a:endParaRPr lang="zh-CN" altLang="en-US"/>
          </a:p>
        </p:txBody>
      </p:sp>
      <p:sp>
        <p:nvSpPr>
          <p:cNvPr id="61488" name="Text Box 48"/>
          <p:cNvSpPr txBox="1">
            <a:spLocks noChangeArrowheads="1"/>
          </p:cNvSpPr>
          <p:nvPr/>
        </p:nvSpPr>
        <p:spPr bwMode="auto">
          <a:xfrm>
            <a:off x="5435600" y="4868863"/>
            <a:ext cx="1008063" cy="7016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私法和经济法 </a:t>
            </a:r>
            <a:endParaRPr lang="zh-CN" altLang="en-US" sz="2000">
              <a:latin typeface="楷体" panose="02010609060101010101" charset="-122"/>
              <a:ea typeface="楷体" panose="02010609060101010101" charset="-122"/>
            </a:endParaRPr>
          </a:p>
        </p:txBody>
      </p:sp>
      <p:sp>
        <p:nvSpPr>
          <p:cNvPr id="61490" name="AutoShape 50"/>
          <p:cNvSpPr>
            <a:spLocks noChangeArrowheads="1"/>
          </p:cNvSpPr>
          <p:nvPr/>
        </p:nvSpPr>
        <p:spPr bwMode="auto">
          <a:xfrm>
            <a:off x="7092950" y="4508500"/>
            <a:ext cx="71438" cy="360363"/>
          </a:xfrm>
          <a:prstGeom prst="downArrow">
            <a:avLst>
              <a:gd name="adj1" fmla="val 50000"/>
              <a:gd name="adj2" fmla="val 126110"/>
            </a:avLst>
          </a:prstGeom>
          <a:solidFill>
            <a:schemeClr val="tx1"/>
          </a:solidFill>
          <a:ln w="9525">
            <a:solidFill>
              <a:schemeClr val="tx1"/>
            </a:solidFill>
            <a:miter lim="800000"/>
          </a:ln>
          <a:effectLst/>
        </p:spPr>
        <p:txBody>
          <a:bodyPr vert="eaVert" wrap="none" anchor="ctr"/>
          <a:lstStyle/>
          <a:p>
            <a:endParaRPr lang="zh-CN" altLang="en-US"/>
          </a:p>
        </p:txBody>
      </p:sp>
      <p:sp>
        <p:nvSpPr>
          <p:cNvPr id="61491" name="Text Box 51"/>
          <p:cNvSpPr txBox="1">
            <a:spLocks noChangeArrowheads="1"/>
          </p:cNvSpPr>
          <p:nvPr/>
        </p:nvSpPr>
        <p:spPr bwMode="auto">
          <a:xfrm>
            <a:off x="6516688" y="4868863"/>
            <a:ext cx="1368425" cy="396875"/>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行政法规 </a:t>
            </a:r>
            <a:endParaRPr lang="zh-CN" altLang="en-US" sz="2000">
              <a:latin typeface="楷体" panose="02010609060101010101" charset="-122"/>
              <a:ea typeface="楷体" panose="02010609060101010101" charset="-122"/>
            </a:endParaRPr>
          </a:p>
        </p:txBody>
      </p:sp>
      <p:grpSp>
        <p:nvGrpSpPr>
          <p:cNvPr id="61506" name="Group 66"/>
          <p:cNvGrpSpPr/>
          <p:nvPr/>
        </p:nvGrpSpPr>
        <p:grpSpPr bwMode="auto">
          <a:xfrm>
            <a:off x="1960563" y="3357563"/>
            <a:ext cx="5164137" cy="523875"/>
            <a:chOff x="1232" y="2109"/>
            <a:chExt cx="3253" cy="330"/>
          </a:xfrm>
        </p:grpSpPr>
        <p:sp>
          <p:nvSpPr>
            <p:cNvPr id="61460" name="AutoShape 20"/>
            <p:cNvSpPr>
              <a:spLocks noChangeArrowheads="1"/>
            </p:cNvSpPr>
            <p:nvPr/>
          </p:nvSpPr>
          <p:spPr bwMode="auto">
            <a:xfrm>
              <a:off x="3651" y="2121"/>
              <a:ext cx="45" cy="318"/>
            </a:xfrm>
            <a:prstGeom prst="downArrow">
              <a:avLst>
                <a:gd name="adj1" fmla="val 50000"/>
                <a:gd name="adj2" fmla="val 176667"/>
              </a:avLst>
            </a:prstGeom>
            <a:solidFill>
              <a:schemeClr val="tx1"/>
            </a:solidFill>
            <a:ln w="9525">
              <a:solidFill>
                <a:schemeClr val="tx1"/>
              </a:solidFill>
              <a:miter lim="800000"/>
            </a:ln>
            <a:effectLst/>
          </p:spPr>
          <p:txBody>
            <a:bodyPr vert="eaVert" wrap="none" anchor="ctr"/>
            <a:lstStyle/>
            <a:p>
              <a:endParaRPr lang="zh-CN" altLang="en-US"/>
            </a:p>
          </p:txBody>
        </p:sp>
        <p:sp>
          <p:nvSpPr>
            <p:cNvPr id="61473" name="AutoShape 33"/>
            <p:cNvSpPr>
              <a:spLocks noChangeArrowheads="1"/>
            </p:cNvSpPr>
            <p:nvPr/>
          </p:nvSpPr>
          <p:spPr bwMode="auto">
            <a:xfrm>
              <a:off x="2817" y="2121"/>
              <a:ext cx="45" cy="318"/>
            </a:xfrm>
            <a:prstGeom prst="downArrow">
              <a:avLst>
                <a:gd name="adj1" fmla="val 50000"/>
                <a:gd name="adj2" fmla="val 176667"/>
              </a:avLst>
            </a:prstGeom>
            <a:solidFill>
              <a:schemeClr val="tx1"/>
            </a:solidFill>
            <a:ln w="9525">
              <a:solidFill>
                <a:schemeClr val="tx1"/>
              </a:solidFill>
              <a:miter lim="800000"/>
            </a:ln>
            <a:effectLst/>
          </p:spPr>
          <p:txBody>
            <a:bodyPr vert="eaVert" wrap="none" anchor="ctr"/>
            <a:lstStyle/>
            <a:p>
              <a:endParaRPr lang="zh-CN" altLang="en-US"/>
            </a:p>
          </p:txBody>
        </p:sp>
        <p:sp>
          <p:nvSpPr>
            <p:cNvPr id="61474" name="AutoShape 34"/>
            <p:cNvSpPr>
              <a:spLocks noChangeArrowheads="1"/>
            </p:cNvSpPr>
            <p:nvPr/>
          </p:nvSpPr>
          <p:spPr bwMode="auto">
            <a:xfrm>
              <a:off x="4440" y="2115"/>
              <a:ext cx="45" cy="318"/>
            </a:xfrm>
            <a:prstGeom prst="downArrow">
              <a:avLst>
                <a:gd name="adj1" fmla="val 50000"/>
                <a:gd name="adj2" fmla="val 176667"/>
              </a:avLst>
            </a:prstGeom>
            <a:solidFill>
              <a:schemeClr val="tx1"/>
            </a:solidFill>
            <a:ln w="9525">
              <a:solidFill>
                <a:schemeClr val="tx1"/>
              </a:solidFill>
              <a:miter lim="800000"/>
            </a:ln>
            <a:effectLst/>
          </p:spPr>
          <p:txBody>
            <a:bodyPr vert="eaVert" wrap="none" anchor="ctr"/>
            <a:lstStyle/>
            <a:p>
              <a:endParaRPr lang="zh-CN" altLang="en-US"/>
            </a:p>
          </p:txBody>
        </p:sp>
        <p:sp>
          <p:nvSpPr>
            <p:cNvPr id="61492" name="AutoShape 52"/>
            <p:cNvSpPr>
              <a:spLocks noChangeArrowheads="1"/>
            </p:cNvSpPr>
            <p:nvPr/>
          </p:nvSpPr>
          <p:spPr bwMode="auto">
            <a:xfrm>
              <a:off x="1232" y="2109"/>
              <a:ext cx="45" cy="318"/>
            </a:xfrm>
            <a:prstGeom prst="downArrow">
              <a:avLst>
                <a:gd name="adj1" fmla="val 50000"/>
                <a:gd name="adj2" fmla="val 176667"/>
              </a:avLst>
            </a:prstGeom>
            <a:solidFill>
              <a:schemeClr val="tx1"/>
            </a:solidFill>
            <a:ln w="9525">
              <a:solidFill>
                <a:schemeClr val="tx1"/>
              </a:solidFill>
              <a:miter lim="800000"/>
            </a:ln>
            <a:effectLst/>
          </p:spPr>
          <p:txBody>
            <a:bodyPr vert="eaVert" wrap="none" anchor="ctr"/>
            <a:lstStyle/>
            <a:p>
              <a:endParaRPr lang="zh-CN" altLang="en-US"/>
            </a:p>
          </p:txBody>
        </p:sp>
        <p:sp>
          <p:nvSpPr>
            <p:cNvPr id="61493" name="AutoShape 53"/>
            <p:cNvSpPr>
              <a:spLocks noChangeArrowheads="1"/>
            </p:cNvSpPr>
            <p:nvPr/>
          </p:nvSpPr>
          <p:spPr bwMode="auto">
            <a:xfrm>
              <a:off x="2064" y="2115"/>
              <a:ext cx="45" cy="318"/>
            </a:xfrm>
            <a:prstGeom prst="downArrow">
              <a:avLst>
                <a:gd name="adj1" fmla="val 50000"/>
                <a:gd name="adj2" fmla="val 176667"/>
              </a:avLst>
            </a:prstGeom>
            <a:solidFill>
              <a:schemeClr val="tx1"/>
            </a:solidFill>
            <a:ln w="9525">
              <a:solidFill>
                <a:schemeClr val="tx1"/>
              </a:solidFill>
              <a:miter lim="800000"/>
            </a:ln>
            <a:effectLst/>
          </p:spPr>
          <p:txBody>
            <a:bodyPr vert="eaVert" wrap="none" anchor="ctr"/>
            <a:lstStyle/>
            <a:p>
              <a:endParaRPr lang="zh-CN" altLang="en-US"/>
            </a:p>
          </p:txBody>
        </p:sp>
      </p:grpSp>
      <p:grpSp>
        <p:nvGrpSpPr>
          <p:cNvPr id="61521" name="Group 81"/>
          <p:cNvGrpSpPr/>
          <p:nvPr/>
        </p:nvGrpSpPr>
        <p:grpSpPr bwMode="auto">
          <a:xfrm>
            <a:off x="1476375" y="3860800"/>
            <a:ext cx="6119813" cy="720725"/>
            <a:chOff x="930" y="1797"/>
            <a:chExt cx="3855" cy="454"/>
          </a:xfrm>
        </p:grpSpPr>
        <p:sp>
          <p:nvSpPr>
            <p:cNvPr id="61516" name="Text Box 76"/>
            <p:cNvSpPr txBox="1">
              <a:spLocks noChangeArrowheads="1"/>
            </p:cNvSpPr>
            <p:nvPr/>
          </p:nvSpPr>
          <p:spPr bwMode="auto">
            <a:xfrm>
              <a:off x="3379" y="1809"/>
              <a:ext cx="635" cy="442"/>
            </a:xfrm>
            <a:prstGeom prst="rect">
              <a:avLst/>
            </a:prstGeom>
            <a:noFill/>
            <a:ln w="9525">
              <a:noFill/>
              <a:miter lim="800000"/>
            </a:ln>
            <a:effectLst/>
          </p:spPr>
          <p:txBody>
            <a:bodyPr>
              <a:spAutoFit/>
            </a:bodyPr>
            <a:lstStyle/>
            <a:p>
              <a:pPr>
                <a:spcBef>
                  <a:spcPct val="50000"/>
                </a:spcBef>
              </a:pPr>
              <a:r>
                <a:rPr lang="zh-CN" altLang="en-US" sz="2000">
                  <a:latin typeface="楷体" panose="02010609060101010101" charset="-122"/>
                  <a:ea typeface="楷体" panose="02010609060101010101" charset="-122"/>
                </a:rPr>
                <a:t>交易性风险 </a:t>
              </a:r>
              <a:endParaRPr lang="zh-CN" altLang="en-US" sz="2000">
                <a:latin typeface="楷体" panose="02010609060101010101" charset="-122"/>
                <a:ea typeface="楷体" panose="02010609060101010101" charset="-122"/>
              </a:endParaRPr>
            </a:p>
          </p:txBody>
        </p:sp>
        <p:sp>
          <p:nvSpPr>
            <p:cNvPr id="61517" name="Text Box 77"/>
            <p:cNvSpPr txBox="1">
              <a:spLocks noChangeArrowheads="1"/>
            </p:cNvSpPr>
            <p:nvPr/>
          </p:nvSpPr>
          <p:spPr bwMode="auto">
            <a:xfrm>
              <a:off x="4150" y="1797"/>
              <a:ext cx="635" cy="442"/>
            </a:xfrm>
            <a:prstGeom prst="rect">
              <a:avLst/>
            </a:prstGeom>
            <a:noFill/>
            <a:ln w="9525">
              <a:noFill/>
              <a:miter lim="800000"/>
            </a:ln>
            <a:effectLst/>
          </p:spPr>
          <p:txBody>
            <a:bodyPr>
              <a:spAutoFit/>
            </a:bodyPr>
            <a:lstStyle/>
            <a:p>
              <a:pPr>
                <a:spcBef>
                  <a:spcPct val="50000"/>
                </a:spcBef>
              </a:pPr>
              <a:r>
                <a:rPr lang="zh-CN" altLang="en-US" sz="2000">
                  <a:latin typeface="楷体" panose="02010609060101010101" charset="-122"/>
                  <a:ea typeface="楷体" panose="02010609060101010101" charset="-122"/>
                </a:rPr>
                <a:t>行政管理事务 </a:t>
              </a:r>
              <a:endParaRPr lang="zh-CN" altLang="en-US" sz="2000">
                <a:latin typeface="楷体" panose="02010609060101010101" charset="-122"/>
                <a:ea typeface="楷体" panose="02010609060101010101" charset="-122"/>
              </a:endParaRPr>
            </a:p>
          </p:txBody>
        </p:sp>
        <p:sp>
          <p:nvSpPr>
            <p:cNvPr id="61518" name="Text Box 78"/>
            <p:cNvSpPr txBox="1">
              <a:spLocks noChangeArrowheads="1"/>
            </p:cNvSpPr>
            <p:nvPr/>
          </p:nvSpPr>
          <p:spPr bwMode="auto">
            <a:xfrm>
              <a:off x="2517" y="1797"/>
              <a:ext cx="635" cy="442"/>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公司劳资冲突 </a:t>
              </a:r>
              <a:endParaRPr lang="zh-CN" altLang="en-US" sz="2000">
                <a:latin typeface="楷体" panose="02010609060101010101" charset="-122"/>
                <a:ea typeface="楷体" panose="02010609060101010101" charset="-122"/>
              </a:endParaRPr>
            </a:p>
          </p:txBody>
        </p:sp>
        <p:sp>
          <p:nvSpPr>
            <p:cNvPr id="61519" name="Text Box 79"/>
            <p:cNvSpPr txBox="1">
              <a:spLocks noChangeArrowheads="1"/>
            </p:cNvSpPr>
            <p:nvPr/>
          </p:nvSpPr>
          <p:spPr bwMode="auto">
            <a:xfrm>
              <a:off x="930" y="1797"/>
              <a:ext cx="635" cy="442"/>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公司治理结构</a:t>
              </a:r>
              <a:endParaRPr lang="zh-CN" altLang="en-US" sz="2000">
                <a:latin typeface="楷体" panose="02010609060101010101" charset="-122"/>
                <a:ea typeface="楷体" panose="02010609060101010101" charset="-122"/>
              </a:endParaRPr>
            </a:p>
          </p:txBody>
        </p:sp>
        <p:sp>
          <p:nvSpPr>
            <p:cNvPr id="61520" name="Text Box 80"/>
            <p:cNvSpPr txBox="1">
              <a:spLocks noChangeArrowheads="1"/>
            </p:cNvSpPr>
            <p:nvPr/>
          </p:nvSpPr>
          <p:spPr bwMode="auto">
            <a:xfrm>
              <a:off x="1701" y="1797"/>
              <a:ext cx="816" cy="442"/>
            </a:xfrm>
            <a:prstGeom prst="rect">
              <a:avLst/>
            </a:prstGeom>
            <a:noFill/>
            <a:ln w="9525">
              <a:noFill/>
              <a:miter lim="800000"/>
            </a:ln>
            <a:effectLst/>
          </p:spPr>
          <p:txBody>
            <a:bodyPr>
              <a:spAutoFit/>
            </a:bodyPr>
            <a:lstStyle/>
            <a:p>
              <a:pPr algn="l">
                <a:spcBef>
                  <a:spcPct val="50000"/>
                </a:spcBef>
              </a:pPr>
              <a:r>
                <a:rPr lang="zh-CN" altLang="en-US" sz="2000">
                  <a:latin typeface="楷体" panose="02010609060101010101" charset="-122"/>
                  <a:ea typeface="楷体" panose="02010609060101010101" charset="-122"/>
                </a:rPr>
                <a:t>公司内部行政管理 </a:t>
              </a:r>
              <a:endParaRPr lang="zh-CN" altLang="en-US" sz="2000">
                <a:latin typeface="楷体" panose="02010609060101010101" charset="-122"/>
                <a:ea typeface="楷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71"/>
                                        </p:tgtEl>
                                        <p:attrNameLst>
                                          <p:attrName>style.visibility</p:attrName>
                                        </p:attrNameLst>
                                      </p:cBhvr>
                                      <p:to>
                                        <p:strVal val="visible"/>
                                      </p:to>
                                    </p:set>
                                    <p:animEffect transition="in" filter="wipe(up)">
                                      <p:cBhvr>
                                        <p:cTn id="7" dur="1000"/>
                                        <p:tgtEl>
                                          <p:spTgt spid="61471"/>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61444"/>
                                        </p:tgtEl>
                                        <p:attrNameLst>
                                          <p:attrName>style.visibility</p:attrName>
                                        </p:attrNameLst>
                                      </p:cBhvr>
                                      <p:to>
                                        <p:strVal val="visible"/>
                                      </p:to>
                                    </p:set>
                                    <p:animEffect transition="in" filter="box(out)">
                                      <p:cBhvr>
                                        <p:cTn id="11" dur="1000"/>
                                        <p:tgtEl>
                                          <p:spTgt spid="61444"/>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1475"/>
                                        </p:tgtEl>
                                        <p:attrNameLst>
                                          <p:attrName>style.visibility</p:attrName>
                                        </p:attrNameLst>
                                      </p:cBhvr>
                                      <p:to>
                                        <p:strVal val="visible"/>
                                      </p:to>
                                    </p:set>
                                    <p:animEffect transition="in" filter="wipe(up)">
                                      <p:cBhvr>
                                        <p:cTn id="15" dur="1000"/>
                                        <p:tgtEl>
                                          <p:spTgt spid="61475"/>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61477"/>
                                        </p:tgtEl>
                                        <p:attrNameLst>
                                          <p:attrName>style.visibility</p:attrName>
                                        </p:attrNameLst>
                                      </p:cBhvr>
                                      <p:to>
                                        <p:strVal val="visible"/>
                                      </p:to>
                                    </p:set>
                                    <p:animEffect transition="in" filter="wipe(right)">
                                      <p:cBhvr>
                                        <p:cTn id="19" dur="1000"/>
                                        <p:tgtEl>
                                          <p:spTgt spid="6147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1476"/>
                                        </p:tgtEl>
                                        <p:attrNameLst>
                                          <p:attrName>style.visibility</p:attrName>
                                        </p:attrNameLst>
                                      </p:cBhvr>
                                      <p:to>
                                        <p:strVal val="visible"/>
                                      </p:to>
                                    </p:set>
                                    <p:animEffect transition="in" filter="wipe(left)">
                                      <p:cBhvr>
                                        <p:cTn id="22" dur="1000"/>
                                        <p:tgtEl>
                                          <p:spTgt spid="61476"/>
                                        </p:tgtEl>
                                      </p:cBhvr>
                                    </p:animEffect>
                                  </p:childTnLst>
                                </p:cTn>
                              </p:par>
                            </p:childTnLst>
                          </p:cTn>
                        </p:par>
                        <p:par>
                          <p:cTn id="23" fill="hold">
                            <p:stCondLst>
                              <p:cond delay="4000"/>
                            </p:stCondLst>
                            <p:childTnLst>
                              <p:par>
                                <p:cTn id="24" presetID="22" presetClass="entr" presetSubtype="1" fill="hold" nodeType="afterEffect">
                                  <p:stCondLst>
                                    <p:cond delay="0"/>
                                  </p:stCondLst>
                                  <p:childTnLst>
                                    <p:set>
                                      <p:cBhvr>
                                        <p:cTn id="25" dur="1" fill="hold">
                                          <p:stCondLst>
                                            <p:cond delay="0"/>
                                          </p:stCondLst>
                                        </p:cTn>
                                        <p:tgtEl>
                                          <p:spTgt spid="61506"/>
                                        </p:tgtEl>
                                        <p:attrNameLst>
                                          <p:attrName>style.visibility</p:attrName>
                                        </p:attrNameLst>
                                      </p:cBhvr>
                                      <p:to>
                                        <p:strVal val="visible"/>
                                      </p:to>
                                    </p:set>
                                    <p:animEffect transition="in" filter="wipe(up)">
                                      <p:cBhvr>
                                        <p:cTn id="26" dur="1000"/>
                                        <p:tgtEl>
                                          <p:spTgt spid="61506"/>
                                        </p:tgtEl>
                                      </p:cBhvr>
                                    </p:animEffect>
                                  </p:childTnLst>
                                </p:cTn>
                              </p:par>
                            </p:childTnLst>
                          </p:cTn>
                        </p:par>
                        <p:par>
                          <p:cTn id="27" fill="hold">
                            <p:stCondLst>
                              <p:cond delay="5000"/>
                            </p:stCondLst>
                            <p:childTnLst>
                              <p:par>
                                <p:cTn id="28" presetID="9" presetClass="entr" presetSubtype="0" fill="hold" nodeType="afterEffect">
                                  <p:stCondLst>
                                    <p:cond delay="0"/>
                                  </p:stCondLst>
                                  <p:childTnLst>
                                    <p:set>
                                      <p:cBhvr>
                                        <p:cTn id="29" dur="1" fill="hold">
                                          <p:stCondLst>
                                            <p:cond delay="0"/>
                                          </p:stCondLst>
                                        </p:cTn>
                                        <p:tgtEl>
                                          <p:spTgt spid="61521"/>
                                        </p:tgtEl>
                                        <p:attrNameLst>
                                          <p:attrName>style.visibility</p:attrName>
                                        </p:attrNameLst>
                                      </p:cBhvr>
                                      <p:to>
                                        <p:strVal val="visible"/>
                                      </p:to>
                                    </p:set>
                                    <p:animEffect transition="in" filter="dissolve">
                                      <p:cBhvr>
                                        <p:cTn id="30" dur="1000"/>
                                        <p:tgtEl>
                                          <p:spTgt spid="615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1479"/>
                                        </p:tgtEl>
                                        <p:attrNameLst>
                                          <p:attrName>style.visibility</p:attrName>
                                        </p:attrNameLst>
                                      </p:cBhvr>
                                      <p:to>
                                        <p:strVal val="visible"/>
                                      </p:to>
                                    </p:set>
                                    <p:animEffect transition="in" filter="wipe(up)">
                                      <p:cBhvr>
                                        <p:cTn id="35" dur="1000"/>
                                        <p:tgtEl>
                                          <p:spTgt spid="61479"/>
                                        </p:tgtEl>
                                      </p:cBhvr>
                                    </p:animEffect>
                                  </p:childTnLst>
                                </p:cTn>
                              </p:par>
                            </p:childTnLst>
                          </p:cTn>
                        </p:par>
                        <p:par>
                          <p:cTn id="36" fill="hold">
                            <p:stCondLst>
                              <p:cond delay="100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61478"/>
                                        </p:tgtEl>
                                        <p:attrNameLst>
                                          <p:attrName>style.visibility</p:attrName>
                                        </p:attrNameLst>
                                      </p:cBhvr>
                                      <p:to>
                                        <p:strVal val="visible"/>
                                      </p:to>
                                    </p:set>
                                    <p:anim calcmode="discrete" valueType="clr">
                                      <p:cBhvr override="childStyle">
                                        <p:cTn id="39" dur="500"/>
                                        <p:tgtEl>
                                          <p:spTgt spid="61478"/>
                                        </p:tgtEl>
                                        <p:attrNameLst>
                                          <p:attrName>style.color</p:attrName>
                                        </p:attrNameLst>
                                      </p:cBhvr>
                                      <p:tavLst>
                                        <p:tav tm="0">
                                          <p:val>
                                            <p:clrVal>
                                              <a:schemeClr val="accent2"/>
                                            </p:clrVal>
                                          </p:val>
                                        </p:tav>
                                        <p:tav tm="50000">
                                          <p:val>
                                            <p:clrVal>
                                              <a:schemeClr val="hlink"/>
                                            </p:clrVal>
                                          </p:val>
                                        </p:tav>
                                      </p:tavLst>
                                    </p:anim>
                                    <p:anim calcmode="discrete" valueType="clr">
                                      <p:cBhvr>
                                        <p:cTn id="40" dur="500"/>
                                        <p:tgtEl>
                                          <p:spTgt spid="61478"/>
                                        </p:tgtEl>
                                        <p:attrNameLst>
                                          <p:attrName>fillcolor</p:attrName>
                                        </p:attrNameLst>
                                      </p:cBhvr>
                                      <p:tavLst>
                                        <p:tav tm="0">
                                          <p:val>
                                            <p:clrVal>
                                              <a:schemeClr val="accent2"/>
                                            </p:clrVal>
                                          </p:val>
                                        </p:tav>
                                        <p:tav tm="50000">
                                          <p:val>
                                            <p:clrVal>
                                              <a:schemeClr val="hlink"/>
                                            </p:clrVal>
                                          </p:val>
                                        </p:tav>
                                      </p:tavLst>
                                    </p:anim>
                                    <p:set>
                                      <p:cBhvr>
                                        <p:cTn id="41" dur="500"/>
                                        <p:tgtEl>
                                          <p:spTgt spid="61478"/>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1481"/>
                                        </p:tgtEl>
                                        <p:attrNameLst>
                                          <p:attrName>style.visibility</p:attrName>
                                        </p:attrNameLst>
                                      </p:cBhvr>
                                      <p:to>
                                        <p:strVal val="visible"/>
                                      </p:to>
                                    </p:set>
                                    <p:animEffect transition="in" filter="wipe(up)">
                                      <p:cBhvr>
                                        <p:cTn id="46" dur="1000"/>
                                        <p:tgtEl>
                                          <p:spTgt spid="61481"/>
                                        </p:tgtEl>
                                      </p:cBhvr>
                                    </p:animEffect>
                                  </p:childTnLst>
                                </p:cTn>
                              </p:par>
                            </p:childTnLst>
                          </p:cTn>
                        </p:par>
                        <p:par>
                          <p:cTn id="47" fill="hold">
                            <p:stCondLst>
                              <p:cond delay="100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61482"/>
                                        </p:tgtEl>
                                        <p:attrNameLst>
                                          <p:attrName>style.visibility</p:attrName>
                                        </p:attrNameLst>
                                      </p:cBhvr>
                                      <p:to>
                                        <p:strVal val="visible"/>
                                      </p:to>
                                    </p:set>
                                    <p:anim calcmode="discrete" valueType="clr">
                                      <p:cBhvr override="childStyle">
                                        <p:cTn id="50" dur="500"/>
                                        <p:tgtEl>
                                          <p:spTgt spid="61482"/>
                                        </p:tgtEl>
                                        <p:attrNameLst>
                                          <p:attrName>style.color</p:attrName>
                                        </p:attrNameLst>
                                      </p:cBhvr>
                                      <p:tavLst>
                                        <p:tav tm="0">
                                          <p:val>
                                            <p:clrVal>
                                              <a:schemeClr val="accent2"/>
                                            </p:clrVal>
                                          </p:val>
                                        </p:tav>
                                        <p:tav tm="50000">
                                          <p:val>
                                            <p:clrVal>
                                              <a:schemeClr val="hlink"/>
                                            </p:clrVal>
                                          </p:val>
                                        </p:tav>
                                      </p:tavLst>
                                    </p:anim>
                                    <p:anim calcmode="discrete" valueType="clr">
                                      <p:cBhvr>
                                        <p:cTn id="51" dur="500"/>
                                        <p:tgtEl>
                                          <p:spTgt spid="61482"/>
                                        </p:tgtEl>
                                        <p:attrNameLst>
                                          <p:attrName>fillcolor</p:attrName>
                                        </p:attrNameLst>
                                      </p:cBhvr>
                                      <p:tavLst>
                                        <p:tav tm="0">
                                          <p:val>
                                            <p:clrVal>
                                              <a:schemeClr val="accent2"/>
                                            </p:clrVal>
                                          </p:val>
                                        </p:tav>
                                        <p:tav tm="50000">
                                          <p:val>
                                            <p:clrVal>
                                              <a:schemeClr val="hlink"/>
                                            </p:clrVal>
                                          </p:val>
                                        </p:tav>
                                      </p:tavLst>
                                    </p:anim>
                                    <p:set>
                                      <p:cBhvr>
                                        <p:cTn id="52" dur="500"/>
                                        <p:tgtEl>
                                          <p:spTgt spid="61482"/>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1484"/>
                                        </p:tgtEl>
                                        <p:attrNameLst>
                                          <p:attrName>style.visibility</p:attrName>
                                        </p:attrNameLst>
                                      </p:cBhvr>
                                      <p:to>
                                        <p:strVal val="visible"/>
                                      </p:to>
                                    </p:set>
                                    <p:animEffect transition="in" filter="wipe(up)">
                                      <p:cBhvr>
                                        <p:cTn id="57" dur="1000"/>
                                        <p:tgtEl>
                                          <p:spTgt spid="61484"/>
                                        </p:tgtEl>
                                      </p:cBhvr>
                                    </p:animEffect>
                                  </p:childTnLst>
                                </p:cTn>
                              </p:par>
                            </p:childTnLst>
                          </p:cTn>
                        </p:par>
                        <p:par>
                          <p:cTn id="58" fill="hold">
                            <p:stCondLst>
                              <p:cond delay="1000"/>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61485"/>
                                        </p:tgtEl>
                                        <p:attrNameLst>
                                          <p:attrName>style.visibility</p:attrName>
                                        </p:attrNameLst>
                                      </p:cBhvr>
                                      <p:to>
                                        <p:strVal val="visible"/>
                                      </p:to>
                                    </p:set>
                                    <p:anim calcmode="discrete" valueType="clr">
                                      <p:cBhvr override="childStyle">
                                        <p:cTn id="61" dur="500"/>
                                        <p:tgtEl>
                                          <p:spTgt spid="61485"/>
                                        </p:tgtEl>
                                        <p:attrNameLst>
                                          <p:attrName>style.color</p:attrName>
                                        </p:attrNameLst>
                                      </p:cBhvr>
                                      <p:tavLst>
                                        <p:tav tm="0">
                                          <p:val>
                                            <p:clrVal>
                                              <a:schemeClr val="accent2"/>
                                            </p:clrVal>
                                          </p:val>
                                        </p:tav>
                                        <p:tav tm="50000">
                                          <p:val>
                                            <p:clrVal>
                                              <a:schemeClr val="hlink"/>
                                            </p:clrVal>
                                          </p:val>
                                        </p:tav>
                                      </p:tavLst>
                                    </p:anim>
                                    <p:anim calcmode="discrete" valueType="clr">
                                      <p:cBhvr>
                                        <p:cTn id="62" dur="500"/>
                                        <p:tgtEl>
                                          <p:spTgt spid="61485"/>
                                        </p:tgtEl>
                                        <p:attrNameLst>
                                          <p:attrName>fillcolor</p:attrName>
                                        </p:attrNameLst>
                                      </p:cBhvr>
                                      <p:tavLst>
                                        <p:tav tm="0">
                                          <p:val>
                                            <p:clrVal>
                                              <a:schemeClr val="accent2"/>
                                            </p:clrVal>
                                          </p:val>
                                        </p:tav>
                                        <p:tav tm="50000">
                                          <p:val>
                                            <p:clrVal>
                                              <a:schemeClr val="hlink"/>
                                            </p:clrVal>
                                          </p:val>
                                        </p:tav>
                                      </p:tavLst>
                                    </p:anim>
                                    <p:set>
                                      <p:cBhvr>
                                        <p:cTn id="63" dur="500"/>
                                        <p:tgtEl>
                                          <p:spTgt spid="61485"/>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61487"/>
                                        </p:tgtEl>
                                        <p:attrNameLst>
                                          <p:attrName>style.visibility</p:attrName>
                                        </p:attrNameLst>
                                      </p:cBhvr>
                                      <p:to>
                                        <p:strVal val="visible"/>
                                      </p:to>
                                    </p:set>
                                    <p:animEffect transition="in" filter="wipe(up)">
                                      <p:cBhvr>
                                        <p:cTn id="68" dur="1000"/>
                                        <p:tgtEl>
                                          <p:spTgt spid="61487"/>
                                        </p:tgtEl>
                                      </p:cBhvr>
                                    </p:animEffect>
                                  </p:childTnLst>
                                </p:cTn>
                              </p:par>
                            </p:childTnLst>
                          </p:cTn>
                        </p:par>
                        <p:par>
                          <p:cTn id="69" fill="hold">
                            <p:stCondLst>
                              <p:cond delay="1000"/>
                            </p:stCondLst>
                            <p:childTnLst>
                              <p:par>
                                <p:cTn id="70" presetID="27" presetClass="entr" presetSubtype="0" fill="hold" grpId="0" nodeType="afterEffect">
                                  <p:stCondLst>
                                    <p:cond delay="0"/>
                                  </p:stCondLst>
                                  <p:iterate type="lt">
                                    <p:tmPct val="50000"/>
                                  </p:iterate>
                                  <p:childTnLst>
                                    <p:set>
                                      <p:cBhvr>
                                        <p:cTn id="71" dur="1" fill="hold">
                                          <p:stCondLst>
                                            <p:cond delay="0"/>
                                          </p:stCondLst>
                                        </p:cTn>
                                        <p:tgtEl>
                                          <p:spTgt spid="61488"/>
                                        </p:tgtEl>
                                        <p:attrNameLst>
                                          <p:attrName>style.visibility</p:attrName>
                                        </p:attrNameLst>
                                      </p:cBhvr>
                                      <p:to>
                                        <p:strVal val="visible"/>
                                      </p:to>
                                    </p:set>
                                    <p:anim calcmode="discrete" valueType="clr">
                                      <p:cBhvr override="childStyle">
                                        <p:cTn id="72" dur="500"/>
                                        <p:tgtEl>
                                          <p:spTgt spid="61488"/>
                                        </p:tgtEl>
                                        <p:attrNameLst>
                                          <p:attrName>style.color</p:attrName>
                                        </p:attrNameLst>
                                      </p:cBhvr>
                                      <p:tavLst>
                                        <p:tav tm="0">
                                          <p:val>
                                            <p:clrVal>
                                              <a:schemeClr val="accent2"/>
                                            </p:clrVal>
                                          </p:val>
                                        </p:tav>
                                        <p:tav tm="50000">
                                          <p:val>
                                            <p:clrVal>
                                              <a:schemeClr val="hlink"/>
                                            </p:clrVal>
                                          </p:val>
                                        </p:tav>
                                      </p:tavLst>
                                    </p:anim>
                                    <p:anim calcmode="discrete" valueType="clr">
                                      <p:cBhvr>
                                        <p:cTn id="73" dur="500"/>
                                        <p:tgtEl>
                                          <p:spTgt spid="61488"/>
                                        </p:tgtEl>
                                        <p:attrNameLst>
                                          <p:attrName>fillcolor</p:attrName>
                                        </p:attrNameLst>
                                      </p:cBhvr>
                                      <p:tavLst>
                                        <p:tav tm="0">
                                          <p:val>
                                            <p:clrVal>
                                              <a:schemeClr val="accent2"/>
                                            </p:clrVal>
                                          </p:val>
                                        </p:tav>
                                        <p:tav tm="50000">
                                          <p:val>
                                            <p:clrVal>
                                              <a:schemeClr val="hlink"/>
                                            </p:clrVal>
                                          </p:val>
                                        </p:tav>
                                      </p:tavLst>
                                    </p:anim>
                                    <p:set>
                                      <p:cBhvr>
                                        <p:cTn id="74" dur="500"/>
                                        <p:tgtEl>
                                          <p:spTgt spid="61488"/>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61490"/>
                                        </p:tgtEl>
                                        <p:attrNameLst>
                                          <p:attrName>style.visibility</p:attrName>
                                        </p:attrNameLst>
                                      </p:cBhvr>
                                      <p:to>
                                        <p:strVal val="visible"/>
                                      </p:to>
                                    </p:set>
                                    <p:animEffect transition="in" filter="wipe(up)">
                                      <p:cBhvr>
                                        <p:cTn id="79" dur="1000"/>
                                        <p:tgtEl>
                                          <p:spTgt spid="61490"/>
                                        </p:tgtEl>
                                      </p:cBhvr>
                                    </p:animEffect>
                                  </p:childTnLst>
                                </p:cTn>
                              </p:par>
                            </p:childTnLst>
                          </p:cTn>
                        </p:par>
                        <p:par>
                          <p:cTn id="80" fill="hold">
                            <p:stCondLst>
                              <p:cond delay="1000"/>
                            </p:stCondLst>
                            <p:childTnLst>
                              <p:par>
                                <p:cTn id="81" presetID="27" presetClass="entr" presetSubtype="0" fill="hold" grpId="0" nodeType="afterEffect">
                                  <p:stCondLst>
                                    <p:cond delay="0"/>
                                  </p:stCondLst>
                                  <p:iterate type="lt">
                                    <p:tmPct val="50000"/>
                                  </p:iterate>
                                  <p:childTnLst>
                                    <p:set>
                                      <p:cBhvr>
                                        <p:cTn id="82" dur="1" fill="hold">
                                          <p:stCondLst>
                                            <p:cond delay="0"/>
                                          </p:stCondLst>
                                        </p:cTn>
                                        <p:tgtEl>
                                          <p:spTgt spid="61491"/>
                                        </p:tgtEl>
                                        <p:attrNameLst>
                                          <p:attrName>style.visibility</p:attrName>
                                        </p:attrNameLst>
                                      </p:cBhvr>
                                      <p:to>
                                        <p:strVal val="visible"/>
                                      </p:to>
                                    </p:set>
                                    <p:anim calcmode="discrete" valueType="clr">
                                      <p:cBhvr override="childStyle">
                                        <p:cTn id="83" dur="500"/>
                                        <p:tgtEl>
                                          <p:spTgt spid="61491"/>
                                        </p:tgtEl>
                                        <p:attrNameLst>
                                          <p:attrName>style.color</p:attrName>
                                        </p:attrNameLst>
                                      </p:cBhvr>
                                      <p:tavLst>
                                        <p:tav tm="0">
                                          <p:val>
                                            <p:clrVal>
                                              <a:schemeClr val="accent2"/>
                                            </p:clrVal>
                                          </p:val>
                                        </p:tav>
                                        <p:tav tm="50000">
                                          <p:val>
                                            <p:clrVal>
                                              <a:schemeClr val="hlink"/>
                                            </p:clrVal>
                                          </p:val>
                                        </p:tav>
                                      </p:tavLst>
                                    </p:anim>
                                    <p:anim calcmode="discrete" valueType="clr">
                                      <p:cBhvr>
                                        <p:cTn id="84" dur="500"/>
                                        <p:tgtEl>
                                          <p:spTgt spid="61491"/>
                                        </p:tgtEl>
                                        <p:attrNameLst>
                                          <p:attrName>fillcolor</p:attrName>
                                        </p:attrNameLst>
                                      </p:cBhvr>
                                      <p:tavLst>
                                        <p:tav tm="0">
                                          <p:val>
                                            <p:clrVal>
                                              <a:schemeClr val="accent2"/>
                                            </p:clrVal>
                                          </p:val>
                                        </p:tav>
                                        <p:tav tm="50000">
                                          <p:val>
                                            <p:clrVal>
                                              <a:schemeClr val="hlink"/>
                                            </p:clrVal>
                                          </p:val>
                                        </p:tav>
                                      </p:tavLst>
                                    </p:anim>
                                    <p:set>
                                      <p:cBhvr>
                                        <p:cTn id="85" dur="500"/>
                                        <p:tgtEl>
                                          <p:spTgt spid="614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71" grpId="0" animBg="1"/>
      <p:bldP spid="61475" grpId="0" animBg="1"/>
      <p:bldP spid="61476" grpId="0" animBg="1"/>
      <p:bldP spid="61477" grpId="0" animBg="1"/>
      <p:bldP spid="61478" grpId="0"/>
      <p:bldP spid="61479" grpId="0" animBg="1"/>
      <p:bldP spid="61481" grpId="0" animBg="1"/>
      <p:bldP spid="61482" grpId="0"/>
      <p:bldP spid="61484" grpId="0" animBg="1"/>
      <p:bldP spid="61485" grpId="0"/>
      <p:bldP spid="61487" grpId="0" animBg="1"/>
      <p:bldP spid="61488" grpId="0"/>
      <p:bldP spid="61490" grpId="0" animBg="1"/>
      <p:bldP spid="614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2"/>
          <p:cNvSpPr>
            <a:spLocks noChangeArrowheads="1" noChangeShapeType="1" noTextEdit="1"/>
          </p:cNvSpPr>
          <p:nvPr/>
        </p:nvSpPr>
        <p:spPr bwMode="auto">
          <a:xfrm>
            <a:off x="468313" y="981075"/>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一、关于公司运行过程中相关法律体系的简要梳理</a:t>
            </a:r>
            <a:endParaRPr lang="zh-CN" altLang="en-US" kern="10">
              <a:ln w="9525">
                <a:solidFill>
                  <a:srgbClr val="000000"/>
                </a:solidFill>
                <a:round/>
              </a:ln>
              <a:solidFill>
                <a:srgbClr val="000000"/>
              </a:solidFill>
              <a:latin typeface="隶书"/>
              <a:ea typeface="隶书"/>
            </a:endParaRPr>
          </a:p>
        </p:txBody>
      </p:sp>
      <p:pic>
        <p:nvPicPr>
          <p:cNvPr id="63491"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63493" name="Line 5"/>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63494" name="Text Box 6"/>
          <p:cNvSpPr txBox="1">
            <a:spLocks noChangeArrowheads="1"/>
          </p:cNvSpPr>
          <p:nvPr/>
        </p:nvSpPr>
        <p:spPr bwMode="auto">
          <a:xfrm>
            <a:off x="827088" y="1700213"/>
            <a:ext cx="6192837" cy="579437"/>
          </a:xfrm>
          <a:prstGeom prst="rect">
            <a:avLst/>
          </a:prstGeom>
          <a:noFill/>
          <a:ln w="9525">
            <a:noFill/>
            <a:miter lim="800000"/>
          </a:ln>
          <a:effectLst/>
        </p:spPr>
        <p:txBody>
          <a:bodyPr>
            <a:spAutoFit/>
          </a:bodyPr>
          <a:lstStyle/>
          <a:p>
            <a:pPr algn="l">
              <a:spcBef>
                <a:spcPct val="50000"/>
              </a:spcBef>
            </a:pPr>
            <a:r>
              <a:rPr lang="zh-CN" altLang="en-US" sz="3200">
                <a:ea typeface="隶书" pitchFamily="49" charset="-122"/>
              </a:rPr>
              <a:t>与公司经营管理最为相关的法律</a:t>
            </a:r>
            <a:endParaRPr lang="zh-CN" altLang="en-US" sz="3200">
              <a:ea typeface="隶书" pitchFamily="49" charset="-122"/>
            </a:endParaRPr>
          </a:p>
        </p:txBody>
      </p:sp>
      <p:sp>
        <p:nvSpPr>
          <p:cNvPr id="63511" name="Text Box 23"/>
          <p:cNvSpPr txBox="1">
            <a:spLocks noChangeArrowheads="1"/>
          </p:cNvSpPr>
          <p:nvPr/>
        </p:nvSpPr>
        <p:spPr bwMode="auto">
          <a:xfrm>
            <a:off x="1116013" y="2276475"/>
            <a:ext cx="1943100" cy="519113"/>
          </a:xfrm>
          <a:prstGeom prst="rect">
            <a:avLst/>
          </a:prstGeom>
          <a:noFill/>
          <a:ln w="9525">
            <a:noFill/>
            <a:miter lim="800000"/>
          </a:ln>
          <a:effectLst/>
        </p:spPr>
        <p:txBody>
          <a:bodyPr>
            <a:spAutoFit/>
          </a:bodyPr>
          <a:lstStyle/>
          <a:p>
            <a:pPr algn="l">
              <a:spcBef>
                <a:spcPct val="50000"/>
              </a:spcBef>
            </a:pPr>
            <a:r>
              <a:rPr lang="en-US" altLang="zh-CN">
                <a:latin typeface="隶书" pitchFamily="49" charset="-122"/>
                <a:ea typeface="隶书" pitchFamily="49" charset="-122"/>
              </a:rPr>
              <a:t>1</a:t>
            </a:r>
            <a:r>
              <a:rPr lang="zh-CN" altLang="en-US">
                <a:latin typeface="隶书" pitchFamily="49" charset="-122"/>
                <a:ea typeface="隶书" pitchFamily="49" charset="-122"/>
              </a:rPr>
              <a:t>、公司法</a:t>
            </a:r>
            <a:endParaRPr lang="zh-CN" altLang="en-US">
              <a:latin typeface="隶书" pitchFamily="49" charset="-122"/>
              <a:ea typeface="隶书" pitchFamily="49" charset="-122"/>
            </a:endParaRPr>
          </a:p>
        </p:txBody>
      </p:sp>
      <p:sp>
        <p:nvSpPr>
          <p:cNvPr id="63512" name="Text Box 24"/>
          <p:cNvSpPr txBox="1">
            <a:spLocks noChangeArrowheads="1"/>
          </p:cNvSpPr>
          <p:nvPr/>
        </p:nvSpPr>
        <p:spPr bwMode="auto">
          <a:xfrm>
            <a:off x="1116013" y="2781300"/>
            <a:ext cx="6480175" cy="822325"/>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调整公司的组织和公司的行为，保护公司、股东和债权人的合法权益 。</a:t>
            </a:r>
            <a:endParaRPr lang="zh-CN" altLang="en-US" sz="2400">
              <a:latin typeface="楷体" panose="02010609060101010101" charset="-122"/>
              <a:ea typeface="楷体" panose="02010609060101010101" charset="-122"/>
            </a:endParaRPr>
          </a:p>
        </p:txBody>
      </p:sp>
      <p:sp>
        <p:nvSpPr>
          <p:cNvPr id="63513" name="Text Box 25"/>
          <p:cNvSpPr txBox="1">
            <a:spLocks noChangeArrowheads="1"/>
          </p:cNvSpPr>
          <p:nvPr/>
        </p:nvSpPr>
        <p:spPr bwMode="auto">
          <a:xfrm>
            <a:off x="1116013" y="3716338"/>
            <a:ext cx="1943100" cy="519112"/>
          </a:xfrm>
          <a:prstGeom prst="rect">
            <a:avLst/>
          </a:prstGeom>
          <a:noFill/>
          <a:ln w="9525">
            <a:noFill/>
            <a:miter lim="800000"/>
          </a:ln>
          <a:effectLst/>
        </p:spPr>
        <p:txBody>
          <a:bodyPr>
            <a:spAutoFit/>
          </a:bodyPr>
          <a:lstStyle/>
          <a:p>
            <a:pPr algn="l">
              <a:spcBef>
                <a:spcPct val="50000"/>
              </a:spcBef>
            </a:pPr>
            <a:r>
              <a:rPr lang="en-US" altLang="zh-CN">
                <a:latin typeface="隶书" pitchFamily="49" charset="-122"/>
                <a:ea typeface="隶书" pitchFamily="49" charset="-122"/>
              </a:rPr>
              <a:t>2</a:t>
            </a:r>
            <a:r>
              <a:rPr lang="zh-CN" altLang="en-US">
                <a:latin typeface="隶书" pitchFamily="49" charset="-122"/>
                <a:ea typeface="隶书" pitchFamily="49" charset="-122"/>
              </a:rPr>
              <a:t>、合同法</a:t>
            </a:r>
            <a:endParaRPr lang="zh-CN" altLang="en-US">
              <a:latin typeface="隶书" pitchFamily="49" charset="-122"/>
              <a:ea typeface="隶书" pitchFamily="49" charset="-122"/>
            </a:endParaRPr>
          </a:p>
        </p:txBody>
      </p:sp>
      <p:sp>
        <p:nvSpPr>
          <p:cNvPr id="63514" name="Text Box 26"/>
          <p:cNvSpPr txBox="1">
            <a:spLocks noChangeArrowheads="1"/>
          </p:cNvSpPr>
          <p:nvPr/>
        </p:nvSpPr>
        <p:spPr bwMode="auto">
          <a:xfrm>
            <a:off x="1116013" y="4149725"/>
            <a:ext cx="6553200" cy="118745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规范公司的外部交易行为，通过对公司交易行为的矫正和保护，实现整个社会交易秩序的有效运转。 </a:t>
            </a:r>
            <a:endParaRPr lang="zh-CN" altLang="en-US" sz="2400">
              <a:latin typeface="楷体" panose="02010609060101010101" charset="-122"/>
              <a:ea typeface="楷体" panose="02010609060101010101" charset="-122"/>
            </a:endParaRPr>
          </a:p>
        </p:txBody>
      </p:sp>
      <p:sp>
        <p:nvSpPr>
          <p:cNvPr id="63517" name="Text Box 29"/>
          <p:cNvSpPr txBox="1">
            <a:spLocks noChangeArrowheads="1"/>
          </p:cNvSpPr>
          <p:nvPr/>
        </p:nvSpPr>
        <p:spPr bwMode="auto">
          <a:xfrm>
            <a:off x="1116013" y="5343525"/>
            <a:ext cx="6553200" cy="822325"/>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合同法的范围之内，还包括侵权责任法、担保法、票据法、物权法等。 </a:t>
            </a:r>
            <a:endParaRPr lang="zh-CN" altLang="en-US" sz="24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1000"/>
                                        <p:tgtEl>
                                          <p:spTgt spid="63491"/>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63490"/>
                                        </p:tgtEl>
                                        <p:attrNameLst>
                                          <p:attrName>style.visibility</p:attrName>
                                        </p:attrNameLst>
                                      </p:cBhvr>
                                      <p:to>
                                        <p:strVal val="visible"/>
                                      </p:to>
                                    </p:set>
                                    <p:animEffect transition="in" filter="strips(downRight)">
                                      <p:cBhvr>
                                        <p:cTn id="11" dur="1000"/>
                                        <p:tgtEl>
                                          <p:spTgt spid="6349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3493"/>
                                        </p:tgtEl>
                                        <p:attrNameLst>
                                          <p:attrName>style.visibility</p:attrName>
                                        </p:attrNameLst>
                                      </p:cBhvr>
                                      <p:to>
                                        <p:strVal val="visible"/>
                                      </p:to>
                                    </p:set>
                                    <p:animEffect transition="in" filter="wipe(left)">
                                      <p:cBhvr>
                                        <p:cTn id="15" dur="1000"/>
                                        <p:tgtEl>
                                          <p:spTgt spid="63493"/>
                                        </p:tgtEl>
                                      </p:cBhvr>
                                    </p:animEffect>
                                  </p:childTnLst>
                                </p:cTn>
                              </p:par>
                            </p:childTnLst>
                          </p:cTn>
                        </p:par>
                        <p:par>
                          <p:cTn id="16" fill="hold">
                            <p:stCondLst>
                              <p:cond delay="3000"/>
                            </p:stCondLst>
                            <p:childTnLst>
                              <p:par>
                                <p:cTn id="17" presetID="5" presetClass="entr" presetSubtype="10" fill="hold" grpId="0" nodeType="afterEffect">
                                  <p:stCondLst>
                                    <p:cond delay="1000"/>
                                  </p:stCondLst>
                                  <p:childTnLst>
                                    <p:set>
                                      <p:cBhvr>
                                        <p:cTn id="18" dur="1" fill="hold">
                                          <p:stCondLst>
                                            <p:cond delay="0"/>
                                          </p:stCondLst>
                                        </p:cTn>
                                        <p:tgtEl>
                                          <p:spTgt spid="63494"/>
                                        </p:tgtEl>
                                        <p:attrNameLst>
                                          <p:attrName>style.visibility</p:attrName>
                                        </p:attrNameLst>
                                      </p:cBhvr>
                                      <p:to>
                                        <p:strVal val="visible"/>
                                      </p:to>
                                    </p:set>
                                    <p:animEffect transition="in" filter="checkerboard(across)">
                                      <p:cBhvr>
                                        <p:cTn id="19" dur="1000"/>
                                        <p:tgtEl>
                                          <p:spTgt spid="63494"/>
                                        </p:tgtEl>
                                      </p:cBhvr>
                                    </p:animEffect>
                                  </p:childTnLst>
                                </p:cTn>
                              </p:par>
                            </p:childTnLst>
                          </p:cTn>
                        </p:par>
                        <p:par>
                          <p:cTn id="20" fill="hold">
                            <p:stCondLst>
                              <p:cond delay="5000"/>
                            </p:stCondLst>
                            <p:childTnLst>
                              <p:par>
                                <p:cTn id="21" presetID="8" presetClass="entr" presetSubtype="16" fill="hold" grpId="0" nodeType="afterEffect">
                                  <p:stCondLst>
                                    <p:cond delay="1000"/>
                                  </p:stCondLst>
                                  <p:childTnLst>
                                    <p:set>
                                      <p:cBhvr>
                                        <p:cTn id="22" dur="1" fill="hold">
                                          <p:stCondLst>
                                            <p:cond delay="0"/>
                                          </p:stCondLst>
                                        </p:cTn>
                                        <p:tgtEl>
                                          <p:spTgt spid="63511"/>
                                        </p:tgtEl>
                                        <p:attrNameLst>
                                          <p:attrName>style.visibility</p:attrName>
                                        </p:attrNameLst>
                                      </p:cBhvr>
                                      <p:to>
                                        <p:strVal val="visible"/>
                                      </p:to>
                                    </p:set>
                                    <p:animEffect transition="in" filter="diamond(in)">
                                      <p:cBhvr>
                                        <p:cTn id="23" dur="1000"/>
                                        <p:tgtEl>
                                          <p:spTgt spid="63511"/>
                                        </p:tgtEl>
                                      </p:cBhvr>
                                    </p:animEffect>
                                  </p:childTnLst>
                                </p:cTn>
                              </p:par>
                            </p:childTnLst>
                          </p:cTn>
                        </p:par>
                        <p:par>
                          <p:cTn id="24" fill="hold">
                            <p:stCondLst>
                              <p:cond delay="7000"/>
                            </p:stCondLst>
                            <p:childTnLst>
                              <p:par>
                                <p:cTn id="25" presetID="14" presetClass="entr" presetSubtype="10" fill="hold" grpId="0" nodeType="afterEffect">
                                  <p:stCondLst>
                                    <p:cond delay="1000"/>
                                  </p:stCondLst>
                                  <p:childTnLst>
                                    <p:set>
                                      <p:cBhvr>
                                        <p:cTn id="26" dur="1" fill="hold">
                                          <p:stCondLst>
                                            <p:cond delay="0"/>
                                          </p:stCondLst>
                                        </p:cTn>
                                        <p:tgtEl>
                                          <p:spTgt spid="63512"/>
                                        </p:tgtEl>
                                        <p:attrNameLst>
                                          <p:attrName>style.visibility</p:attrName>
                                        </p:attrNameLst>
                                      </p:cBhvr>
                                      <p:to>
                                        <p:strVal val="visible"/>
                                      </p:to>
                                    </p:set>
                                    <p:animEffect transition="in" filter="randombar(horizontal)">
                                      <p:cBhvr>
                                        <p:cTn id="27" dur="1000"/>
                                        <p:tgtEl>
                                          <p:spTgt spid="635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3513"/>
                                        </p:tgtEl>
                                        <p:attrNameLst>
                                          <p:attrName>style.visibility</p:attrName>
                                        </p:attrNameLst>
                                      </p:cBhvr>
                                      <p:to>
                                        <p:strVal val="visible"/>
                                      </p:to>
                                    </p:set>
                                    <p:animEffect transition="in" filter="diamond(in)">
                                      <p:cBhvr>
                                        <p:cTn id="32" dur="1000"/>
                                        <p:tgtEl>
                                          <p:spTgt spid="63513"/>
                                        </p:tgtEl>
                                      </p:cBhvr>
                                    </p:animEffect>
                                  </p:childTnLst>
                                </p:cTn>
                              </p:par>
                            </p:childTnLst>
                          </p:cTn>
                        </p:par>
                        <p:par>
                          <p:cTn id="33" fill="hold">
                            <p:stCondLst>
                              <p:cond delay="1000"/>
                            </p:stCondLst>
                            <p:childTnLst>
                              <p:par>
                                <p:cTn id="34" presetID="14" presetClass="entr" presetSubtype="10" fill="hold" grpId="0" nodeType="afterEffect">
                                  <p:stCondLst>
                                    <p:cond delay="1000"/>
                                  </p:stCondLst>
                                  <p:childTnLst>
                                    <p:set>
                                      <p:cBhvr>
                                        <p:cTn id="35" dur="1" fill="hold">
                                          <p:stCondLst>
                                            <p:cond delay="0"/>
                                          </p:stCondLst>
                                        </p:cTn>
                                        <p:tgtEl>
                                          <p:spTgt spid="63514"/>
                                        </p:tgtEl>
                                        <p:attrNameLst>
                                          <p:attrName>style.visibility</p:attrName>
                                        </p:attrNameLst>
                                      </p:cBhvr>
                                      <p:to>
                                        <p:strVal val="visible"/>
                                      </p:to>
                                    </p:set>
                                    <p:animEffect transition="in" filter="randombar(horizontal)">
                                      <p:cBhvr>
                                        <p:cTn id="36" dur="1000"/>
                                        <p:tgtEl>
                                          <p:spTgt spid="6351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3517"/>
                                        </p:tgtEl>
                                        <p:attrNameLst>
                                          <p:attrName>style.visibility</p:attrName>
                                        </p:attrNameLst>
                                      </p:cBhvr>
                                      <p:to>
                                        <p:strVal val="visible"/>
                                      </p:to>
                                    </p:set>
                                    <p:animEffect transition="in" filter="randombar(horizontal)">
                                      <p:cBhvr>
                                        <p:cTn id="41" dur="1000"/>
                                        <p:tgtEl>
                                          <p:spTgt spid="63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3" grpId="0" animBg="1"/>
      <p:bldP spid="63494" grpId="0"/>
      <p:bldP spid="63511" grpId="0"/>
      <p:bldP spid="63512" grpId="0"/>
      <p:bldP spid="63513" grpId="0"/>
      <p:bldP spid="63514" grpId="0"/>
      <p:bldP spid="635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WordArt 2"/>
          <p:cNvSpPr>
            <a:spLocks noChangeArrowheads="1" noChangeShapeType="1" noTextEdit="1"/>
          </p:cNvSpPr>
          <p:nvPr/>
        </p:nvSpPr>
        <p:spPr bwMode="auto">
          <a:xfrm>
            <a:off x="468313" y="981075"/>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一、关于公司运行过程中相关法律体系的简要梳理</a:t>
            </a:r>
            <a:endParaRPr lang="zh-CN" altLang="en-US" kern="10">
              <a:ln w="9525">
                <a:solidFill>
                  <a:srgbClr val="000000"/>
                </a:solidFill>
                <a:round/>
              </a:ln>
              <a:solidFill>
                <a:srgbClr val="000000"/>
              </a:solidFill>
              <a:latin typeface="隶书"/>
              <a:ea typeface="隶书"/>
            </a:endParaRPr>
          </a:p>
        </p:txBody>
      </p:sp>
      <p:pic>
        <p:nvPicPr>
          <p:cNvPr id="65539"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65540"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65541" name="Text Box 5"/>
          <p:cNvSpPr txBox="1">
            <a:spLocks noChangeArrowheads="1"/>
          </p:cNvSpPr>
          <p:nvPr/>
        </p:nvSpPr>
        <p:spPr bwMode="auto">
          <a:xfrm>
            <a:off x="827088" y="1700213"/>
            <a:ext cx="6192837" cy="579437"/>
          </a:xfrm>
          <a:prstGeom prst="rect">
            <a:avLst/>
          </a:prstGeom>
          <a:noFill/>
          <a:ln w="9525">
            <a:noFill/>
            <a:miter lim="800000"/>
          </a:ln>
          <a:effectLst/>
        </p:spPr>
        <p:txBody>
          <a:bodyPr>
            <a:spAutoFit/>
          </a:bodyPr>
          <a:lstStyle/>
          <a:p>
            <a:pPr algn="l">
              <a:spcBef>
                <a:spcPct val="50000"/>
              </a:spcBef>
            </a:pPr>
            <a:r>
              <a:rPr lang="zh-CN" altLang="en-US" sz="3200">
                <a:ea typeface="隶书" pitchFamily="49" charset="-122"/>
              </a:rPr>
              <a:t>与公司经营管理最为相关的法律</a:t>
            </a:r>
            <a:endParaRPr lang="zh-CN" altLang="en-US" sz="3200">
              <a:ea typeface="隶书" pitchFamily="49" charset="-122"/>
            </a:endParaRPr>
          </a:p>
        </p:txBody>
      </p:sp>
      <p:sp>
        <p:nvSpPr>
          <p:cNvPr id="65542" name="Text Box 6"/>
          <p:cNvSpPr txBox="1">
            <a:spLocks noChangeArrowheads="1"/>
          </p:cNvSpPr>
          <p:nvPr/>
        </p:nvSpPr>
        <p:spPr bwMode="auto">
          <a:xfrm>
            <a:off x="1116013" y="2276475"/>
            <a:ext cx="1943100" cy="519113"/>
          </a:xfrm>
          <a:prstGeom prst="rect">
            <a:avLst/>
          </a:prstGeom>
          <a:noFill/>
          <a:ln w="9525">
            <a:noFill/>
            <a:miter lim="800000"/>
          </a:ln>
          <a:effectLst/>
        </p:spPr>
        <p:txBody>
          <a:bodyPr>
            <a:spAutoFit/>
          </a:bodyPr>
          <a:lstStyle/>
          <a:p>
            <a:pPr algn="l">
              <a:spcBef>
                <a:spcPct val="50000"/>
              </a:spcBef>
            </a:pPr>
            <a:r>
              <a:rPr lang="en-US" altLang="zh-CN">
                <a:latin typeface="隶书" pitchFamily="49" charset="-122"/>
                <a:ea typeface="隶书" pitchFamily="49" charset="-122"/>
              </a:rPr>
              <a:t>3</a:t>
            </a:r>
            <a:r>
              <a:rPr lang="zh-CN" altLang="en-US">
                <a:latin typeface="隶书" pitchFamily="49" charset="-122"/>
                <a:ea typeface="隶书" pitchFamily="49" charset="-122"/>
              </a:rPr>
              <a:t>、劳动法</a:t>
            </a:r>
            <a:endParaRPr lang="zh-CN" altLang="en-US">
              <a:latin typeface="隶书" pitchFamily="49" charset="-122"/>
              <a:ea typeface="隶书" pitchFamily="49" charset="-122"/>
            </a:endParaRPr>
          </a:p>
        </p:txBody>
      </p:sp>
      <p:sp>
        <p:nvSpPr>
          <p:cNvPr id="65543" name="Text Box 7"/>
          <p:cNvSpPr txBox="1">
            <a:spLocks noChangeArrowheads="1"/>
          </p:cNvSpPr>
          <p:nvPr/>
        </p:nvSpPr>
        <p:spPr bwMode="auto">
          <a:xfrm>
            <a:off x="1116013" y="2852738"/>
            <a:ext cx="6840537" cy="118745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公司由劳、资两个方面组成，“资”的方面由公司法调整，而“劳”的方面，则由劳动法保护，以实现保护出资人和劳动者合法权益的目的。 </a:t>
            </a:r>
            <a:endParaRPr lang="zh-CN" altLang="en-US" sz="2400">
              <a:latin typeface="楷体" panose="02010609060101010101" charset="-122"/>
              <a:ea typeface="楷体" panose="02010609060101010101" charset="-122"/>
            </a:endParaRPr>
          </a:p>
        </p:txBody>
      </p:sp>
      <p:sp>
        <p:nvSpPr>
          <p:cNvPr id="65544" name="Text Box 8"/>
          <p:cNvSpPr txBox="1">
            <a:spLocks noChangeArrowheads="1"/>
          </p:cNvSpPr>
          <p:nvPr/>
        </p:nvSpPr>
        <p:spPr bwMode="auto">
          <a:xfrm>
            <a:off x="1116013" y="4205288"/>
            <a:ext cx="2232025" cy="519112"/>
          </a:xfrm>
          <a:prstGeom prst="rect">
            <a:avLst/>
          </a:prstGeom>
          <a:noFill/>
          <a:ln w="9525">
            <a:noFill/>
            <a:miter lim="800000"/>
          </a:ln>
          <a:effectLst/>
        </p:spPr>
        <p:txBody>
          <a:bodyPr>
            <a:spAutoFit/>
          </a:bodyPr>
          <a:lstStyle/>
          <a:p>
            <a:pPr algn="l">
              <a:spcBef>
                <a:spcPct val="50000"/>
              </a:spcBef>
            </a:pPr>
            <a:r>
              <a:rPr lang="en-US" altLang="zh-CN">
                <a:latin typeface="隶书" pitchFamily="49" charset="-122"/>
                <a:ea typeface="隶书" pitchFamily="49" charset="-122"/>
              </a:rPr>
              <a:t>4</a:t>
            </a:r>
            <a:r>
              <a:rPr lang="zh-CN" altLang="en-US">
                <a:latin typeface="隶书" pitchFamily="49" charset="-122"/>
                <a:ea typeface="隶书" pitchFamily="49" charset="-122"/>
              </a:rPr>
              <a:t>、行政法规 </a:t>
            </a:r>
            <a:endParaRPr lang="zh-CN" altLang="en-US">
              <a:latin typeface="隶书" pitchFamily="49" charset="-122"/>
              <a:ea typeface="隶书" pitchFamily="49" charset="-122"/>
            </a:endParaRPr>
          </a:p>
        </p:txBody>
      </p:sp>
      <p:sp>
        <p:nvSpPr>
          <p:cNvPr id="65545" name="Text Box 9"/>
          <p:cNvSpPr txBox="1">
            <a:spLocks noChangeArrowheads="1"/>
          </p:cNvSpPr>
          <p:nvPr/>
        </p:nvSpPr>
        <p:spPr bwMode="auto">
          <a:xfrm>
            <a:off x="1116013" y="4694238"/>
            <a:ext cx="6769100" cy="822325"/>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主要涉及公司在运行过程中，其行为本身的合法、合规问题 </a:t>
            </a:r>
            <a:endParaRPr lang="zh-CN" altLang="en-US" sz="24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1000"/>
                                  </p:stCondLst>
                                  <p:childTnLst>
                                    <p:set>
                                      <p:cBhvr>
                                        <p:cTn id="6" dur="1" fill="hold">
                                          <p:stCondLst>
                                            <p:cond delay="0"/>
                                          </p:stCondLst>
                                        </p:cTn>
                                        <p:tgtEl>
                                          <p:spTgt spid="65542"/>
                                        </p:tgtEl>
                                        <p:attrNameLst>
                                          <p:attrName>style.visibility</p:attrName>
                                        </p:attrNameLst>
                                      </p:cBhvr>
                                      <p:to>
                                        <p:strVal val="visible"/>
                                      </p:to>
                                    </p:set>
                                    <p:animEffect transition="in" filter="diamond(in)">
                                      <p:cBhvr>
                                        <p:cTn id="7" dur="1000"/>
                                        <p:tgtEl>
                                          <p:spTgt spid="65542"/>
                                        </p:tgtEl>
                                      </p:cBhvr>
                                    </p:animEffect>
                                  </p:childTnLst>
                                </p:cTn>
                              </p:par>
                            </p:childTnLst>
                          </p:cTn>
                        </p:par>
                        <p:par>
                          <p:cTn id="8" fill="hold">
                            <p:stCondLst>
                              <p:cond delay="2000"/>
                            </p:stCondLst>
                            <p:childTnLst>
                              <p:par>
                                <p:cTn id="9" presetID="14" presetClass="entr" presetSubtype="10" fill="hold" grpId="0" nodeType="afterEffect">
                                  <p:stCondLst>
                                    <p:cond delay="1000"/>
                                  </p:stCondLst>
                                  <p:childTnLst>
                                    <p:set>
                                      <p:cBhvr>
                                        <p:cTn id="10" dur="1" fill="hold">
                                          <p:stCondLst>
                                            <p:cond delay="0"/>
                                          </p:stCondLst>
                                        </p:cTn>
                                        <p:tgtEl>
                                          <p:spTgt spid="65543"/>
                                        </p:tgtEl>
                                        <p:attrNameLst>
                                          <p:attrName>style.visibility</p:attrName>
                                        </p:attrNameLst>
                                      </p:cBhvr>
                                      <p:to>
                                        <p:strVal val="visible"/>
                                      </p:to>
                                    </p:set>
                                    <p:animEffect transition="in" filter="randombar(horizontal)">
                                      <p:cBhvr>
                                        <p:cTn id="11" dur="1000"/>
                                        <p:tgtEl>
                                          <p:spTgt spid="6554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65544"/>
                                        </p:tgtEl>
                                        <p:attrNameLst>
                                          <p:attrName>style.visibility</p:attrName>
                                        </p:attrNameLst>
                                      </p:cBhvr>
                                      <p:to>
                                        <p:strVal val="visible"/>
                                      </p:to>
                                    </p:set>
                                    <p:animEffect transition="in" filter="diamond(in)">
                                      <p:cBhvr>
                                        <p:cTn id="16" dur="1000"/>
                                        <p:tgtEl>
                                          <p:spTgt spid="65544"/>
                                        </p:tgtEl>
                                      </p:cBhvr>
                                    </p:animEffect>
                                  </p:childTnLst>
                                </p:cTn>
                              </p:par>
                            </p:childTnLst>
                          </p:cTn>
                        </p:par>
                        <p:par>
                          <p:cTn id="17" fill="hold">
                            <p:stCondLst>
                              <p:cond delay="1000"/>
                            </p:stCondLst>
                            <p:childTnLst>
                              <p:par>
                                <p:cTn id="18" presetID="14" presetClass="entr" presetSubtype="10" fill="hold" grpId="0" nodeType="afterEffect">
                                  <p:stCondLst>
                                    <p:cond delay="1000"/>
                                  </p:stCondLst>
                                  <p:childTnLst>
                                    <p:set>
                                      <p:cBhvr>
                                        <p:cTn id="19" dur="1" fill="hold">
                                          <p:stCondLst>
                                            <p:cond delay="0"/>
                                          </p:stCondLst>
                                        </p:cTn>
                                        <p:tgtEl>
                                          <p:spTgt spid="65545"/>
                                        </p:tgtEl>
                                        <p:attrNameLst>
                                          <p:attrName>style.visibility</p:attrName>
                                        </p:attrNameLst>
                                      </p:cBhvr>
                                      <p:to>
                                        <p:strVal val="visible"/>
                                      </p:to>
                                    </p:set>
                                    <p:animEffect transition="in" filter="randombar(horizontal)">
                                      <p:cBhvr>
                                        <p:cTn id="20" dur="10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3" grpId="0"/>
      <p:bldP spid="65544" grpId="0"/>
      <p:bldP spid="655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68611"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68612"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68613" name="Text Box 5"/>
          <p:cNvSpPr txBox="1">
            <a:spLocks noChangeArrowheads="1"/>
          </p:cNvSpPr>
          <p:nvPr/>
        </p:nvSpPr>
        <p:spPr bwMode="auto">
          <a:xfrm>
            <a:off x="827088" y="1830388"/>
            <a:ext cx="619283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（一）公司治理结构的理解 </a:t>
            </a:r>
            <a:endParaRPr lang="zh-CN" altLang="en-US">
              <a:latin typeface="隶书" pitchFamily="49" charset="-122"/>
              <a:ea typeface="隶书" pitchFamily="49" charset="-122"/>
            </a:endParaRPr>
          </a:p>
        </p:txBody>
      </p:sp>
      <p:sp>
        <p:nvSpPr>
          <p:cNvPr id="68615" name="Text Box 7"/>
          <p:cNvSpPr txBox="1">
            <a:spLocks noChangeArrowheads="1"/>
          </p:cNvSpPr>
          <p:nvPr/>
        </p:nvSpPr>
        <p:spPr bwMode="auto">
          <a:xfrm>
            <a:off x="1116013" y="2565400"/>
            <a:ext cx="7056437" cy="19177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公司治理结构是指公司的所有权结构在公司运行管理过程中的体现，和公司的所有权结构实质是一个硬币的正反两个面的问题，是指有关公司控制权和剩余索取权分配的一整套法律、文化和制度性安排。 </a:t>
            </a:r>
            <a:endParaRPr lang="zh-CN" altLang="en-US" sz="24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dissolve">
                                      <p:cBhvr>
                                        <p:cTn id="7" dur="1000"/>
                                        <p:tgtEl>
                                          <p:spTgt spid="68611"/>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68610"/>
                                        </p:tgtEl>
                                        <p:attrNameLst>
                                          <p:attrName>style.visibility</p:attrName>
                                        </p:attrNameLst>
                                      </p:cBhvr>
                                      <p:to>
                                        <p:strVal val="visible"/>
                                      </p:to>
                                    </p:set>
                                    <p:animEffect transition="in" filter="strips(downRight)">
                                      <p:cBhvr>
                                        <p:cTn id="11" dur="1000"/>
                                        <p:tgtEl>
                                          <p:spTgt spid="686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8612"/>
                                        </p:tgtEl>
                                        <p:attrNameLst>
                                          <p:attrName>style.visibility</p:attrName>
                                        </p:attrNameLst>
                                      </p:cBhvr>
                                      <p:to>
                                        <p:strVal val="visible"/>
                                      </p:to>
                                    </p:set>
                                    <p:animEffect transition="in" filter="wipe(left)">
                                      <p:cBhvr>
                                        <p:cTn id="15" dur="1000"/>
                                        <p:tgtEl>
                                          <p:spTgt spid="68612"/>
                                        </p:tgtEl>
                                      </p:cBhvr>
                                    </p:animEffect>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68613"/>
                                        </p:tgtEl>
                                        <p:attrNameLst>
                                          <p:attrName>style.visibility</p:attrName>
                                        </p:attrNameLst>
                                      </p:cBhvr>
                                      <p:to>
                                        <p:strVal val="visible"/>
                                      </p:to>
                                    </p:set>
                                    <p:animEffect transition="in" filter="fade">
                                      <p:cBhvr>
                                        <p:cTn id="19" dur="1000"/>
                                        <p:tgtEl>
                                          <p:spTgt spid="68613"/>
                                        </p:tgtEl>
                                      </p:cBhvr>
                                    </p:animEffect>
                                    <p:anim calcmode="lin" valueType="num">
                                      <p:cBhvr>
                                        <p:cTn id="20" dur="1000" fill="hold"/>
                                        <p:tgtEl>
                                          <p:spTgt spid="68613"/>
                                        </p:tgtEl>
                                        <p:attrNameLst>
                                          <p:attrName>ppt_x</p:attrName>
                                        </p:attrNameLst>
                                      </p:cBhvr>
                                      <p:tavLst>
                                        <p:tav tm="0">
                                          <p:val>
                                            <p:strVal val="#ppt_x"/>
                                          </p:val>
                                        </p:tav>
                                        <p:tav tm="100000">
                                          <p:val>
                                            <p:strVal val="#ppt_x"/>
                                          </p:val>
                                        </p:tav>
                                      </p:tavLst>
                                    </p:anim>
                                    <p:anim calcmode="lin" valueType="num">
                                      <p:cBhvr>
                                        <p:cTn id="21" dur="1000" fill="hold"/>
                                        <p:tgtEl>
                                          <p:spTgt spid="68613"/>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5" presetClass="entr" presetSubtype="10" fill="hold" grpId="0" nodeType="afterEffect">
                                  <p:stCondLst>
                                    <p:cond delay="1000"/>
                                  </p:stCondLst>
                                  <p:childTnLst>
                                    <p:set>
                                      <p:cBhvr>
                                        <p:cTn id="24" dur="1" fill="hold">
                                          <p:stCondLst>
                                            <p:cond delay="0"/>
                                          </p:stCondLst>
                                        </p:cTn>
                                        <p:tgtEl>
                                          <p:spTgt spid="68615"/>
                                        </p:tgtEl>
                                        <p:attrNameLst>
                                          <p:attrName>style.visibility</p:attrName>
                                        </p:attrNameLst>
                                      </p:cBhvr>
                                      <p:to>
                                        <p:strVal val="visible"/>
                                      </p:to>
                                    </p:set>
                                    <p:animEffect transition="in" filter="checkerboard(across)">
                                      <p:cBhvr>
                                        <p:cTn id="25" dur="100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2" grpId="0" animBg="1"/>
      <p:bldP spid="68613" grpId="0"/>
      <p:bldP spid="686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70659"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70660"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70661" name="Text Box 5"/>
          <p:cNvSpPr txBox="1">
            <a:spLocks noChangeArrowheads="1"/>
          </p:cNvSpPr>
          <p:nvPr/>
        </p:nvSpPr>
        <p:spPr bwMode="auto">
          <a:xfrm>
            <a:off x="827088" y="1830388"/>
            <a:ext cx="619283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（一）公司治理结构的理解 </a:t>
            </a:r>
            <a:endParaRPr lang="zh-CN" altLang="en-US">
              <a:latin typeface="隶书" pitchFamily="49" charset="-122"/>
              <a:ea typeface="隶书" pitchFamily="49" charset="-122"/>
            </a:endParaRPr>
          </a:p>
        </p:txBody>
      </p:sp>
      <p:sp>
        <p:nvSpPr>
          <p:cNvPr id="70663" name="Text Box 7"/>
          <p:cNvSpPr txBox="1">
            <a:spLocks noChangeArrowheads="1"/>
          </p:cNvSpPr>
          <p:nvPr/>
        </p:nvSpPr>
        <p:spPr bwMode="auto">
          <a:xfrm>
            <a:off x="827088" y="2900363"/>
            <a:ext cx="7489825" cy="4572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1</a:t>
            </a:r>
            <a:r>
              <a:rPr lang="zh-CN" altLang="en-US" sz="2400">
                <a:latin typeface="楷体" panose="02010609060101010101" charset="-122"/>
                <a:ea typeface="楷体" panose="02010609060101010101" charset="-122"/>
              </a:rPr>
              <a:t>、股东之间的关系如何通过股权比例进行控制； </a:t>
            </a:r>
            <a:endParaRPr lang="zh-CN" altLang="en-US" sz="2400">
              <a:latin typeface="楷体" panose="02010609060101010101" charset="-122"/>
              <a:ea typeface="楷体" panose="02010609060101010101" charset="-122"/>
            </a:endParaRPr>
          </a:p>
        </p:txBody>
      </p:sp>
      <p:sp>
        <p:nvSpPr>
          <p:cNvPr id="70664" name="Text Box 8"/>
          <p:cNvSpPr txBox="1">
            <a:spLocks noChangeArrowheads="1"/>
          </p:cNvSpPr>
          <p:nvPr/>
        </p:nvSpPr>
        <p:spPr bwMode="auto">
          <a:xfrm>
            <a:off x="1258888" y="2347913"/>
            <a:ext cx="216058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主要内容：</a:t>
            </a:r>
            <a:endParaRPr lang="zh-CN" altLang="en-US">
              <a:latin typeface="隶书" pitchFamily="49" charset="-122"/>
              <a:ea typeface="隶书" pitchFamily="49" charset="-122"/>
            </a:endParaRPr>
          </a:p>
        </p:txBody>
      </p:sp>
      <p:sp>
        <p:nvSpPr>
          <p:cNvPr id="70665" name="Text Box 9"/>
          <p:cNvSpPr txBox="1">
            <a:spLocks noChangeArrowheads="1"/>
          </p:cNvSpPr>
          <p:nvPr/>
        </p:nvSpPr>
        <p:spPr bwMode="auto">
          <a:xfrm>
            <a:off x="827088" y="3614738"/>
            <a:ext cx="7489825" cy="822325"/>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2</a:t>
            </a:r>
            <a:r>
              <a:rPr lang="zh-CN" altLang="en-US" sz="2400">
                <a:latin typeface="楷体" panose="02010609060101010101" charset="-122"/>
                <a:ea typeface="楷体" panose="02010609060101010101" charset="-122"/>
              </a:rPr>
              <a:t>、公司的权力如何在股东与董事、高级管理人员之间分配； </a:t>
            </a:r>
            <a:endParaRPr lang="zh-CN" altLang="en-US" sz="2400">
              <a:latin typeface="楷体" panose="02010609060101010101" charset="-122"/>
              <a:ea typeface="楷体" panose="02010609060101010101" charset="-122"/>
            </a:endParaRPr>
          </a:p>
        </p:txBody>
      </p:sp>
      <p:sp>
        <p:nvSpPr>
          <p:cNvPr id="70666" name="Text Box 10"/>
          <p:cNvSpPr txBox="1">
            <a:spLocks noChangeArrowheads="1"/>
          </p:cNvSpPr>
          <p:nvPr/>
        </p:nvSpPr>
        <p:spPr bwMode="auto">
          <a:xfrm>
            <a:off x="827088" y="4556125"/>
            <a:ext cx="7489825" cy="4572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3</a:t>
            </a:r>
            <a:r>
              <a:rPr lang="zh-CN" altLang="en-US" sz="2400">
                <a:latin typeface="楷体" panose="02010609060101010101" charset="-122"/>
                <a:ea typeface="楷体" panose="02010609060101010101" charset="-122"/>
              </a:rPr>
              <a:t>、公司股东会与董事会之间的权力如何划分； </a:t>
            </a:r>
            <a:endParaRPr lang="zh-CN" altLang="en-US" sz="2400">
              <a:latin typeface="楷体" panose="02010609060101010101" charset="-122"/>
              <a:ea typeface="楷体" panose="02010609060101010101" charset="-122"/>
            </a:endParaRPr>
          </a:p>
        </p:txBody>
      </p:sp>
      <p:sp>
        <p:nvSpPr>
          <p:cNvPr id="70667" name="Text Box 11"/>
          <p:cNvSpPr txBox="1">
            <a:spLocks noChangeArrowheads="1"/>
          </p:cNvSpPr>
          <p:nvPr/>
        </p:nvSpPr>
        <p:spPr bwMode="auto">
          <a:xfrm>
            <a:off x="827088" y="5276850"/>
            <a:ext cx="7489825" cy="4572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4</a:t>
            </a:r>
            <a:r>
              <a:rPr lang="zh-CN" altLang="en-US" sz="2400">
                <a:latin typeface="楷体" panose="02010609060101010101" charset="-122"/>
                <a:ea typeface="楷体" panose="02010609060101010101" charset="-122"/>
              </a:rPr>
              <a:t>、股东对公司的影响力如何体现； </a:t>
            </a:r>
            <a:endParaRPr lang="zh-CN" altLang="en-US" sz="24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dissolve">
                                      <p:cBhvr>
                                        <p:cTn id="7" dur="1000"/>
                                        <p:tgtEl>
                                          <p:spTgt spid="70659"/>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70658"/>
                                        </p:tgtEl>
                                        <p:attrNameLst>
                                          <p:attrName>style.visibility</p:attrName>
                                        </p:attrNameLst>
                                      </p:cBhvr>
                                      <p:to>
                                        <p:strVal val="visible"/>
                                      </p:to>
                                    </p:set>
                                    <p:animEffect transition="in" filter="strips(downRight)">
                                      <p:cBhvr>
                                        <p:cTn id="11" dur="1000"/>
                                        <p:tgtEl>
                                          <p:spTgt spid="7065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0660"/>
                                        </p:tgtEl>
                                        <p:attrNameLst>
                                          <p:attrName>style.visibility</p:attrName>
                                        </p:attrNameLst>
                                      </p:cBhvr>
                                      <p:to>
                                        <p:strVal val="visible"/>
                                      </p:to>
                                    </p:set>
                                    <p:animEffect transition="in" filter="wipe(left)">
                                      <p:cBhvr>
                                        <p:cTn id="15" dur="1000"/>
                                        <p:tgtEl>
                                          <p:spTgt spid="70660"/>
                                        </p:tgtEl>
                                      </p:cBhvr>
                                    </p:animEffect>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70661"/>
                                        </p:tgtEl>
                                        <p:attrNameLst>
                                          <p:attrName>style.visibility</p:attrName>
                                        </p:attrNameLst>
                                      </p:cBhvr>
                                      <p:to>
                                        <p:strVal val="visible"/>
                                      </p:to>
                                    </p:set>
                                    <p:animEffect transition="in" filter="fade">
                                      <p:cBhvr>
                                        <p:cTn id="19" dur="1000"/>
                                        <p:tgtEl>
                                          <p:spTgt spid="70661"/>
                                        </p:tgtEl>
                                      </p:cBhvr>
                                    </p:animEffect>
                                    <p:anim calcmode="lin" valueType="num">
                                      <p:cBhvr>
                                        <p:cTn id="20" dur="1000" fill="hold"/>
                                        <p:tgtEl>
                                          <p:spTgt spid="70661"/>
                                        </p:tgtEl>
                                        <p:attrNameLst>
                                          <p:attrName>ppt_x</p:attrName>
                                        </p:attrNameLst>
                                      </p:cBhvr>
                                      <p:tavLst>
                                        <p:tav tm="0">
                                          <p:val>
                                            <p:strVal val="#ppt_x"/>
                                          </p:val>
                                        </p:tav>
                                        <p:tav tm="100000">
                                          <p:val>
                                            <p:strVal val="#ppt_x"/>
                                          </p:val>
                                        </p:tav>
                                      </p:tavLst>
                                    </p:anim>
                                    <p:anim calcmode="lin" valueType="num">
                                      <p:cBhvr>
                                        <p:cTn id="21" dur="1000" fill="hold"/>
                                        <p:tgtEl>
                                          <p:spTgt spid="70661"/>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12" presetClass="entr" presetSubtype="4" fill="hold" grpId="0" nodeType="afterEffect">
                                  <p:stCondLst>
                                    <p:cond delay="1000"/>
                                  </p:stCondLst>
                                  <p:childTnLst>
                                    <p:set>
                                      <p:cBhvr>
                                        <p:cTn id="24" dur="1" fill="hold">
                                          <p:stCondLst>
                                            <p:cond delay="0"/>
                                          </p:stCondLst>
                                        </p:cTn>
                                        <p:tgtEl>
                                          <p:spTgt spid="70664"/>
                                        </p:tgtEl>
                                        <p:attrNameLst>
                                          <p:attrName>style.visibility</p:attrName>
                                        </p:attrNameLst>
                                      </p:cBhvr>
                                      <p:to>
                                        <p:strVal val="visible"/>
                                      </p:to>
                                    </p:set>
                                    <p:animEffect transition="in" filter="slide(fromBottom)">
                                      <p:cBhvr>
                                        <p:cTn id="25" dur="1000"/>
                                        <p:tgtEl>
                                          <p:spTgt spid="70664"/>
                                        </p:tgtEl>
                                      </p:cBhvr>
                                    </p:animEffect>
                                  </p:childTnLst>
                                </p:cTn>
                              </p:par>
                            </p:childTnLst>
                          </p:cTn>
                        </p:par>
                        <p:par>
                          <p:cTn id="26" fill="hold">
                            <p:stCondLst>
                              <p:cond delay="7000"/>
                            </p:stCondLst>
                            <p:childTnLst>
                              <p:par>
                                <p:cTn id="27" presetID="14" presetClass="entr" presetSubtype="10" fill="hold" grpId="0" nodeType="afterEffect">
                                  <p:stCondLst>
                                    <p:cond delay="0"/>
                                  </p:stCondLst>
                                  <p:iterate type="lt">
                                    <p:tmPct val="0"/>
                                  </p:iterate>
                                  <p:childTnLst>
                                    <p:set>
                                      <p:cBhvr>
                                        <p:cTn id="28" dur="1" fill="hold">
                                          <p:stCondLst>
                                            <p:cond delay="0"/>
                                          </p:stCondLst>
                                        </p:cTn>
                                        <p:tgtEl>
                                          <p:spTgt spid="70663"/>
                                        </p:tgtEl>
                                        <p:attrNameLst>
                                          <p:attrName>style.visibility</p:attrName>
                                        </p:attrNameLst>
                                      </p:cBhvr>
                                      <p:to>
                                        <p:strVal val="visible"/>
                                      </p:to>
                                    </p:set>
                                    <p:animEffect transition="in" filter="randombar(horizontal)">
                                      <p:cBhvr>
                                        <p:cTn id="29" dur="1000"/>
                                        <p:tgtEl>
                                          <p:spTgt spid="7066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iterate type="lt">
                                    <p:tmPct val="0"/>
                                  </p:iterate>
                                  <p:childTnLst>
                                    <p:set>
                                      <p:cBhvr>
                                        <p:cTn id="33" dur="1" fill="hold">
                                          <p:stCondLst>
                                            <p:cond delay="0"/>
                                          </p:stCondLst>
                                        </p:cTn>
                                        <p:tgtEl>
                                          <p:spTgt spid="70665"/>
                                        </p:tgtEl>
                                        <p:attrNameLst>
                                          <p:attrName>style.visibility</p:attrName>
                                        </p:attrNameLst>
                                      </p:cBhvr>
                                      <p:to>
                                        <p:strVal val="visible"/>
                                      </p:to>
                                    </p:set>
                                    <p:animEffect transition="in" filter="randombar(horizontal)">
                                      <p:cBhvr>
                                        <p:cTn id="34" dur="1000"/>
                                        <p:tgtEl>
                                          <p:spTgt spid="7066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iterate type="lt">
                                    <p:tmPct val="0"/>
                                  </p:iterate>
                                  <p:childTnLst>
                                    <p:set>
                                      <p:cBhvr>
                                        <p:cTn id="38" dur="1" fill="hold">
                                          <p:stCondLst>
                                            <p:cond delay="0"/>
                                          </p:stCondLst>
                                        </p:cTn>
                                        <p:tgtEl>
                                          <p:spTgt spid="70666"/>
                                        </p:tgtEl>
                                        <p:attrNameLst>
                                          <p:attrName>style.visibility</p:attrName>
                                        </p:attrNameLst>
                                      </p:cBhvr>
                                      <p:to>
                                        <p:strVal val="visible"/>
                                      </p:to>
                                    </p:set>
                                    <p:animEffect transition="in" filter="randombar(horizontal)">
                                      <p:cBhvr>
                                        <p:cTn id="39" dur="1000"/>
                                        <p:tgtEl>
                                          <p:spTgt spid="7066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iterate type="lt">
                                    <p:tmPct val="0"/>
                                  </p:iterate>
                                  <p:childTnLst>
                                    <p:set>
                                      <p:cBhvr>
                                        <p:cTn id="43" dur="1" fill="hold">
                                          <p:stCondLst>
                                            <p:cond delay="0"/>
                                          </p:stCondLst>
                                        </p:cTn>
                                        <p:tgtEl>
                                          <p:spTgt spid="70667"/>
                                        </p:tgtEl>
                                        <p:attrNameLst>
                                          <p:attrName>style.visibility</p:attrName>
                                        </p:attrNameLst>
                                      </p:cBhvr>
                                      <p:to>
                                        <p:strVal val="visible"/>
                                      </p:to>
                                    </p:set>
                                    <p:animEffect transition="in" filter="randombar(horizontal)">
                                      <p:cBhvr>
                                        <p:cTn id="44" dur="1000"/>
                                        <p:tgtEl>
                                          <p:spTgt spid="70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60" grpId="0" animBg="1"/>
      <p:bldP spid="70661" grpId="0"/>
      <p:bldP spid="70663" grpId="0"/>
      <p:bldP spid="70664" grpId="0"/>
      <p:bldP spid="70665" grpId="0"/>
      <p:bldP spid="70666" grpId="0"/>
      <p:bldP spid="706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468313" y="1052513"/>
            <a:ext cx="7753350" cy="352425"/>
          </a:xfrm>
          <a:prstGeom prst="rect">
            <a:avLst/>
          </a:prstGeom>
        </p:spPr>
        <p:txBody>
          <a:bodyPr wrap="none" fromWordArt="1">
            <a:prstTxWarp prst="textPlain">
              <a:avLst>
                <a:gd name="adj" fmla="val 50000"/>
              </a:avLst>
            </a:prstTxWarp>
          </a:bodyPr>
          <a:lstStyle/>
          <a:p>
            <a:r>
              <a:rPr lang="zh-CN" altLang="en-US" kern="10">
                <a:ln w="9525">
                  <a:solidFill>
                    <a:srgbClr val="000000"/>
                  </a:solidFill>
                  <a:round/>
                </a:ln>
                <a:solidFill>
                  <a:srgbClr val="000000"/>
                </a:solidFill>
                <a:latin typeface="隶书"/>
                <a:ea typeface="隶书"/>
              </a:rPr>
              <a:t>二、公司治理结构的法律风险及其防控</a:t>
            </a:r>
            <a:endParaRPr lang="zh-CN" altLang="en-US" kern="10">
              <a:ln w="9525">
                <a:solidFill>
                  <a:srgbClr val="000000"/>
                </a:solidFill>
                <a:round/>
              </a:ln>
              <a:solidFill>
                <a:srgbClr val="000000"/>
              </a:solidFill>
              <a:latin typeface="隶书"/>
              <a:ea typeface="隶书"/>
            </a:endParaRPr>
          </a:p>
        </p:txBody>
      </p:sp>
      <p:pic>
        <p:nvPicPr>
          <p:cNvPr id="71683" name="Picture 3" descr="无标题"/>
          <p:cNvPicPr>
            <a:picLocks noChangeAspect="1" noChangeArrowheads="1"/>
          </p:cNvPicPr>
          <p:nvPr/>
        </p:nvPicPr>
        <p:blipFill>
          <a:blip r:embed="rId1" cstate="print"/>
          <a:srcRect/>
          <a:stretch>
            <a:fillRect/>
          </a:stretch>
        </p:blipFill>
        <p:spPr bwMode="auto">
          <a:xfrm>
            <a:off x="0" y="0"/>
            <a:ext cx="942975" cy="1058863"/>
          </a:xfrm>
          <a:prstGeom prst="rect">
            <a:avLst/>
          </a:prstGeom>
          <a:noFill/>
        </p:spPr>
      </p:pic>
      <p:sp>
        <p:nvSpPr>
          <p:cNvPr id="71684" name="Line 4"/>
          <p:cNvSpPr>
            <a:spLocks noChangeShapeType="1"/>
          </p:cNvSpPr>
          <p:nvPr/>
        </p:nvSpPr>
        <p:spPr bwMode="auto">
          <a:xfrm>
            <a:off x="468313" y="1557338"/>
            <a:ext cx="7704137" cy="0"/>
          </a:xfrm>
          <a:prstGeom prst="line">
            <a:avLst/>
          </a:prstGeom>
          <a:noFill/>
          <a:ln w="25400">
            <a:solidFill>
              <a:schemeClr val="tx1"/>
            </a:solidFill>
            <a:round/>
          </a:ln>
          <a:effectLst/>
        </p:spPr>
        <p:txBody>
          <a:bodyPr vert="eaVert" wrap="none" anchor="ctr"/>
          <a:lstStyle/>
          <a:p>
            <a:endParaRPr lang="zh-CN" altLang="en-US"/>
          </a:p>
        </p:txBody>
      </p:sp>
      <p:sp>
        <p:nvSpPr>
          <p:cNvPr id="71685" name="Text Box 5"/>
          <p:cNvSpPr txBox="1">
            <a:spLocks noChangeArrowheads="1"/>
          </p:cNvSpPr>
          <p:nvPr/>
        </p:nvSpPr>
        <p:spPr bwMode="auto">
          <a:xfrm>
            <a:off x="827088" y="1830388"/>
            <a:ext cx="619283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（一）公司治理结构的理解 </a:t>
            </a:r>
            <a:endParaRPr lang="zh-CN" altLang="en-US">
              <a:latin typeface="隶书" pitchFamily="49" charset="-122"/>
              <a:ea typeface="隶书" pitchFamily="49" charset="-122"/>
            </a:endParaRPr>
          </a:p>
        </p:txBody>
      </p:sp>
      <p:sp>
        <p:nvSpPr>
          <p:cNvPr id="71686" name="Text Box 6"/>
          <p:cNvSpPr txBox="1">
            <a:spLocks noChangeArrowheads="1"/>
          </p:cNvSpPr>
          <p:nvPr/>
        </p:nvSpPr>
        <p:spPr bwMode="auto">
          <a:xfrm>
            <a:off x="827088" y="2967038"/>
            <a:ext cx="7489825" cy="822325"/>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5</a:t>
            </a:r>
            <a:r>
              <a:rPr lang="zh-CN" altLang="en-US" sz="2400">
                <a:latin typeface="楷体" panose="02010609060101010101" charset="-122"/>
                <a:ea typeface="楷体" panose="02010609060101010101" charset="-122"/>
              </a:rPr>
              <a:t>、公司的表决机制、表决方式、表决程序如何体现股东和管理层的意志； </a:t>
            </a:r>
            <a:endParaRPr lang="zh-CN" altLang="en-US" sz="2400">
              <a:latin typeface="楷体" panose="02010609060101010101" charset="-122"/>
              <a:ea typeface="楷体" panose="02010609060101010101" charset="-122"/>
            </a:endParaRPr>
          </a:p>
        </p:txBody>
      </p:sp>
      <p:sp>
        <p:nvSpPr>
          <p:cNvPr id="71687" name="Text Box 7"/>
          <p:cNvSpPr txBox="1">
            <a:spLocks noChangeArrowheads="1"/>
          </p:cNvSpPr>
          <p:nvPr/>
        </p:nvSpPr>
        <p:spPr bwMode="auto">
          <a:xfrm>
            <a:off x="1258888" y="2405063"/>
            <a:ext cx="2160587" cy="519112"/>
          </a:xfrm>
          <a:prstGeom prst="rect">
            <a:avLst/>
          </a:prstGeom>
          <a:noFill/>
          <a:ln w="9525">
            <a:noFill/>
            <a:miter lim="800000"/>
          </a:ln>
          <a:effectLst/>
        </p:spPr>
        <p:txBody>
          <a:bodyPr>
            <a:spAutoFit/>
          </a:bodyPr>
          <a:lstStyle/>
          <a:p>
            <a:pPr algn="l">
              <a:spcBef>
                <a:spcPct val="50000"/>
              </a:spcBef>
            </a:pPr>
            <a:r>
              <a:rPr lang="zh-CN" altLang="en-US">
                <a:latin typeface="隶书" pitchFamily="49" charset="-122"/>
                <a:ea typeface="隶书" pitchFamily="49" charset="-122"/>
              </a:rPr>
              <a:t>主要内容：</a:t>
            </a:r>
            <a:endParaRPr lang="zh-CN" altLang="en-US">
              <a:latin typeface="隶书" pitchFamily="49" charset="-122"/>
              <a:ea typeface="隶书" pitchFamily="49" charset="-122"/>
            </a:endParaRPr>
          </a:p>
        </p:txBody>
      </p:sp>
      <p:sp>
        <p:nvSpPr>
          <p:cNvPr id="71688" name="Text Box 8"/>
          <p:cNvSpPr txBox="1">
            <a:spLocks noChangeArrowheads="1"/>
          </p:cNvSpPr>
          <p:nvPr/>
        </p:nvSpPr>
        <p:spPr bwMode="auto">
          <a:xfrm>
            <a:off x="827088" y="4005263"/>
            <a:ext cx="7489825" cy="4572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6</a:t>
            </a:r>
            <a:r>
              <a:rPr lang="zh-CN" altLang="en-US" sz="2400">
                <a:latin typeface="楷体" panose="02010609060101010101" charset="-122"/>
                <a:ea typeface="楷体" panose="02010609060101010101" charset="-122"/>
              </a:rPr>
              <a:t>、公司股东与公司经理人之间的权力分配； </a:t>
            </a:r>
            <a:endParaRPr lang="zh-CN" altLang="en-US" sz="2400">
              <a:latin typeface="楷体" panose="02010609060101010101" charset="-122"/>
              <a:ea typeface="楷体" panose="02010609060101010101" charset="-122"/>
            </a:endParaRPr>
          </a:p>
        </p:txBody>
      </p:sp>
      <p:sp>
        <p:nvSpPr>
          <p:cNvPr id="71689" name="Text Box 9"/>
          <p:cNvSpPr txBox="1">
            <a:spLocks noChangeArrowheads="1"/>
          </p:cNvSpPr>
          <p:nvPr/>
        </p:nvSpPr>
        <p:spPr bwMode="auto">
          <a:xfrm>
            <a:off x="827088" y="4843463"/>
            <a:ext cx="7489825" cy="457200"/>
          </a:xfrm>
          <a:prstGeom prst="rect">
            <a:avLst/>
          </a:prstGeom>
          <a:noFill/>
          <a:ln w="9525">
            <a:noFill/>
            <a:miter lim="800000"/>
          </a:ln>
          <a:effectLst/>
        </p:spPr>
        <p:txBody>
          <a:bodyPr>
            <a:spAutoFit/>
          </a:bodyPr>
          <a:lstStyle/>
          <a:p>
            <a:pPr algn="l">
              <a:spcBef>
                <a:spcPct val="50000"/>
              </a:spcBef>
            </a:pPr>
            <a:r>
              <a:rPr lang="zh-CN" altLang="en-US" sz="24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7</a:t>
            </a:r>
            <a:r>
              <a:rPr lang="zh-CN" altLang="en-US" sz="2400">
                <a:latin typeface="楷体" panose="02010609060101010101" charset="-122"/>
                <a:ea typeface="楷体" panose="02010609060101010101" charset="-122"/>
              </a:rPr>
              <a:t>、公司高级管理人员的薪金报酬。 </a:t>
            </a:r>
            <a:endParaRPr lang="zh-CN" altLang="en-US" sz="24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71686"/>
                                        </p:tgtEl>
                                        <p:attrNameLst>
                                          <p:attrName>style.visibility</p:attrName>
                                        </p:attrNameLst>
                                      </p:cBhvr>
                                      <p:to>
                                        <p:strVal val="visible"/>
                                      </p:to>
                                    </p:set>
                                    <p:animEffect transition="in" filter="randombar(horizontal)">
                                      <p:cBhvr>
                                        <p:cTn id="7" dur="1000"/>
                                        <p:tgtEl>
                                          <p:spTgt spid="7168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71688"/>
                                        </p:tgtEl>
                                        <p:attrNameLst>
                                          <p:attrName>style.visibility</p:attrName>
                                        </p:attrNameLst>
                                      </p:cBhvr>
                                      <p:to>
                                        <p:strVal val="visible"/>
                                      </p:to>
                                    </p:set>
                                    <p:animEffect transition="in" filter="randombar(horizontal)">
                                      <p:cBhvr>
                                        <p:cTn id="12" dur="1000"/>
                                        <p:tgtEl>
                                          <p:spTgt spid="7168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iterate type="lt">
                                    <p:tmPct val="0"/>
                                  </p:iterate>
                                  <p:childTnLst>
                                    <p:set>
                                      <p:cBhvr>
                                        <p:cTn id="16" dur="1" fill="hold">
                                          <p:stCondLst>
                                            <p:cond delay="0"/>
                                          </p:stCondLst>
                                        </p:cTn>
                                        <p:tgtEl>
                                          <p:spTgt spid="71689"/>
                                        </p:tgtEl>
                                        <p:attrNameLst>
                                          <p:attrName>style.visibility</p:attrName>
                                        </p:attrNameLst>
                                      </p:cBhvr>
                                      <p:to>
                                        <p:strVal val="visible"/>
                                      </p:to>
                                    </p:set>
                                    <p:animEffect transition="in" filter="randombar(horizontal)">
                                      <p:cBhvr>
                                        <p:cTn id="17" dur="1000"/>
                                        <p:tgtEl>
                                          <p:spTgt spid="7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P spid="71688" grpId="0"/>
      <p:bldP spid="7168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行云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0</TotalTime>
  <Words>5092</Words>
  <Application>WPS 演示</Application>
  <PresentationFormat>全屏显示(4:3)</PresentationFormat>
  <Paragraphs>388</Paragraphs>
  <Slides>30</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30</vt:i4>
      </vt:variant>
    </vt:vector>
  </HeadingPairs>
  <TitlesOfParts>
    <vt:vector size="48" baseType="lpstr">
      <vt:lpstr>Arial</vt:lpstr>
      <vt:lpstr>宋体</vt:lpstr>
      <vt:lpstr>Wingdings</vt:lpstr>
      <vt:lpstr>Lucida Sans Unicode</vt:lpstr>
      <vt:lpstr>黑体</vt:lpstr>
      <vt:lpstr>Wingdings 3</vt:lpstr>
      <vt:lpstr>Symbol</vt:lpstr>
      <vt:lpstr>Verdana</vt:lpstr>
      <vt:lpstr>Wingdings 2</vt:lpstr>
      <vt:lpstr>Wingdings</vt:lpstr>
      <vt:lpstr>Wingdings 2</vt:lpstr>
      <vt:lpstr>隶书</vt:lpstr>
      <vt:lpstr>微软雅黑</vt:lpstr>
      <vt:lpstr>楷体</vt:lpstr>
      <vt:lpstr>隶书</vt:lpstr>
      <vt:lpstr>Arial Unicode MS</vt:lpstr>
      <vt:lpstr>Calibri</vt:lpstr>
      <vt:lpstr>聚合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 司 纠 纷 审 判 实 务</dc:title>
  <dc:creator>lenovo</dc:creator>
  <cp:lastModifiedBy>Administrator</cp:lastModifiedBy>
  <cp:revision>39</cp:revision>
  <dcterms:created xsi:type="dcterms:W3CDTF">2017-06-25T09:56:00Z</dcterms:created>
  <dcterms:modified xsi:type="dcterms:W3CDTF">2022-07-22T07:17:50Z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7069C43D7B664779AB6A4873928EBDFE</vt:lpwstr>
  </property>
  <property fmtid="{D5CDD505-2E9C-101B-9397-08002B2CF9AE}" pid="3" name="KSOProductBuildVer">
    <vt:lpwstr>2052-11.1.0.11875</vt:lpwstr>
  </property>
</Properties>
</file>